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83" r:id="rId5"/>
    <p:sldId id="10593" r:id="rId6"/>
    <p:sldId id="10571" r:id="rId7"/>
    <p:sldId id="10592" r:id="rId8"/>
    <p:sldId id="10577" r:id="rId9"/>
    <p:sldId id="10574" r:id="rId10"/>
    <p:sldId id="10590" r:id="rId11"/>
    <p:sldId id="333" r:id="rId12"/>
    <p:sldId id="341" r:id="rId13"/>
    <p:sldId id="10573" r:id="rId14"/>
    <p:sldId id="291" r:id="rId15"/>
    <p:sldId id="311" r:id="rId16"/>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73819" autoAdjust="0"/>
  </p:normalViewPr>
  <p:slideViewPr>
    <p:cSldViewPr snapToGrid="0">
      <p:cViewPr>
        <p:scale>
          <a:sx n="49" d="100"/>
          <a:sy n="49" d="100"/>
        </p:scale>
        <p:origin x="1108"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an Seth" userId="648c0734-0cad-4fda-a91b-3118ede7c3ef" providerId="ADAL" clId="{A8A38039-9E33-45CD-AF71-EC3E79BDF386}"/>
    <pc:docChg chg="custSel delSld modSld">
      <pc:chgData name="Kristian Seth" userId="648c0734-0cad-4fda-a91b-3118ede7c3ef" providerId="ADAL" clId="{A8A38039-9E33-45CD-AF71-EC3E79BDF386}" dt="2021-11-03T09:51:16.697" v="654" actId="20577"/>
      <pc:docMkLst>
        <pc:docMk/>
      </pc:docMkLst>
      <pc:sldChg chg="del">
        <pc:chgData name="Kristian Seth" userId="648c0734-0cad-4fda-a91b-3118ede7c3ef" providerId="ADAL" clId="{A8A38039-9E33-45CD-AF71-EC3E79BDF386}" dt="2021-11-03T09:34:27.341" v="0" actId="47"/>
        <pc:sldMkLst>
          <pc:docMk/>
          <pc:sldMk cId="4000720117" sldId="256"/>
        </pc:sldMkLst>
      </pc:sldChg>
      <pc:sldChg chg="del">
        <pc:chgData name="Kristian Seth" userId="648c0734-0cad-4fda-a91b-3118ede7c3ef" providerId="ADAL" clId="{A8A38039-9E33-45CD-AF71-EC3E79BDF386}" dt="2021-11-03T09:34:27.341" v="0" actId="47"/>
        <pc:sldMkLst>
          <pc:docMk/>
          <pc:sldMk cId="3351389272" sldId="302"/>
        </pc:sldMkLst>
      </pc:sldChg>
      <pc:sldChg chg="del">
        <pc:chgData name="Kristian Seth" userId="648c0734-0cad-4fda-a91b-3118ede7c3ef" providerId="ADAL" clId="{A8A38039-9E33-45CD-AF71-EC3E79BDF386}" dt="2021-11-03T09:34:27.341" v="0" actId="47"/>
        <pc:sldMkLst>
          <pc:docMk/>
          <pc:sldMk cId="1198024254" sldId="304"/>
        </pc:sldMkLst>
      </pc:sldChg>
      <pc:sldChg chg="modNotesTx">
        <pc:chgData name="Kristian Seth" userId="648c0734-0cad-4fda-a91b-3118ede7c3ef" providerId="ADAL" clId="{A8A38039-9E33-45CD-AF71-EC3E79BDF386}" dt="2021-11-03T09:41:47.521" v="538" actId="20577"/>
        <pc:sldMkLst>
          <pc:docMk/>
          <pc:sldMk cId="4184085569" sldId="311"/>
        </pc:sldMkLst>
      </pc:sldChg>
      <pc:sldChg chg="del">
        <pc:chgData name="Kristian Seth" userId="648c0734-0cad-4fda-a91b-3118ede7c3ef" providerId="ADAL" clId="{A8A38039-9E33-45CD-AF71-EC3E79BDF386}" dt="2021-11-03T09:34:27.341" v="0" actId="47"/>
        <pc:sldMkLst>
          <pc:docMk/>
          <pc:sldMk cId="2318869651" sldId="318"/>
        </pc:sldMkLst>
      </pc:sldChg>
      <pc:sldChg chg="del">
        <pc:chgData name="Kristian Seth" userId="648c0734-0cad-4fda-a91b-3118ede7c3ef" providerId="ADAL" clId="{A8A38039-9E33-45CD-AF71-EC3E79BDF386}" dt="2021-11-03T09:34:27.341" v="0" actId="47"/>
        <pc:sldMkLst>
          <pc:docMk/>
          <pc:sldMk cId="1569065087" sldId="321"/>
        </pc:sldMkLst>
      </pc:sldChg>
      <pc:sldChg chg="del">
        <pc:chgData name="Kristian Seth" userId="648c0734-0cad-4fda-a91b-3118ede7c3ef" providerId="ADAL" clId="{A8A38039-9E33-45CD-AF71-EC3E79BDF386}" dt="2021-11-03T09:34:27.341" v="0" actId="47"/>
        <pc:sldMkLst>
          <pc:docMk/>
          <pc:sldMk cId="3219619606" sldId="328"/>
        </pc:sldMkLst>
      </pc:sldChg>
      <pc:sldChg chg="del">
        <pc:chgData name="Kristian Seth" userId="648c0734-0cad-4fda-a91b-3118ede7c3ef" providerId="ADAL" clId="{A8A38039-9E33-45CD-AF71-EC3E79BDF386}" dt="2021-11-03T09:34:27.341" v="0" actId="47"/>
        <pc:sldMkLst>
          <pc:docMk/>
          <pc:sldMk cId="3085180582" sldId="332"/>
        </pc:sldMkLst>
      </pc:sldChg>
      <pc:sldChg chg="modNotesTx">
        <pc:chgData name="Kristian Seth" userId="648c0734-0cad-4fda-a91b-3118ede7c3ef" providerId="ADAL" clId="{A8A38039-9E33-45CD-AF71-EC3E79BDF386}" dt="2021-11-03T09:50:58.985" v="642" actId="20577"/>
        <pc:sldMkLst>
          <pc:docMk/>
          <pc:sldMk cId="4020898295" sldId="333"/>
        </pc:sldMkLst>
      </pc:sldChg>
      <pc:sldChg chg="modNotesTx">
        <pc:chgData name="Kristian Seth" userId="648c0734-0cad-4fda-a91b-3118ede7c3ef" providerId="ADAL" clId="{A8A38039-9E33-45CD-AF71-EC3E79BDF386}" dt="2021-11-03T09:51:16.697" v="654" actId="20577"/>
        <pc:sldMkLst>
          <pc:docMk/>
          <pc:sldMk cId="1252910401" sldId="341"/>
        </pc:sldMkLst>
      </pc:sldChg>
      <pc:sldChg chg="del">
        <pc:chgData name="Kristian Seth" userId="648c0734-0cad-4fda-a91b-3118ede7c3ef" providerId="ADAL" clId="{A8A38039-9E33-45CD-AF71-EC3E79BDF386}" dt="2021-11-03T09:34:27.341" v="0" actId="47"/>
        <pc:sldMkLst>
          <pc:docMk/>
          <pc:sldMk cId="3414988323" sldId="342"/>
        </pc:sldMkLst>
      </pc:sldChg>
      <pc:sldChg chg="del">
        <pc:chgData name="Kristian Seth" userId="648c0734-0cad-4fda-a91b-3118ede7c3ef" providerId="ADAL" clId="{A8A38039-9E33-45CD-AF71-EC3E79BDF386}" dt="2021-11-03T09:34:27.341" v="0" actId="47"/>
        <pc:sldMkLst>
          <pc:docMk/>
          <pc:sldMk cId="630116378" sldId="343"/>
        </pc:sldMkLst>
      </pc:sldChg>
      <pc:sldChg chg="modNotesTx">
        <pc:chgData name="Kristian Seth" userId="648c0734-0cad-4fda-a91b-3118ede7c3ef" providerId="ADAL" clId="{A8A38039-9E33-45CD-AF71-EC3E79BDF386}" dt="2021-11-03T09:47:53.863" v="582" actId="20577"/>
        <pc:sldMkLst>
          <pc:docMk/>
          <pc:sldMk cId="2729092724" sldId="10571"/>
        </pc:sldMkLst>
      </pc:sldChg>
      <pc:sldChg chg="del">
        <pc:chgData name="Kristian Seth" userId="648c0734-0cad-4fda-a91b-3118ede7c3ef" providerId="ADAL" clId="{A8A38039-9E33-45CD-AF71-EC3E79BDF386}" dt="2021-11-03T09:34:27.341" v="0" actId="47"/>
        <pc:sldMkLst>
          <pc:docMk/>
          <pc:sldMk cId="1510717286" sldId="10572"/>
        </pc:sldMkLst>
      </pc:sldChg>
      <pc:sldChg chg="modNotesTx">
        <pc:chgData name="Kristian Seth" userId="648c0734-0cad-4fda-a91b-3118ede7c3ef" providerId="ADAL" clId="{A8A38039-9E33-45CD-AF71-EC3E79BDF386}" dt="2021-11-03T09:37:48.573" v="245" actId="115"/>
        <pc:sldMkLst>
          <pc:docMk/>
          <pc:sldMk cId="2170530336" sldId="10574"/>
        </pc:sldMkLst>
      </pc:sldChg>
      <pc:sldChg chg="modNotesTx">
        <pc:chgData name="Kristian Seth" userId="648c0734-0cad-4fda-a91b-3118ede7c3ef" providerId="ADAL" clId="{A8A38039-9E33-45CD-AF71-EC3E79BDF386}" dt="2021-11-03T09:36:40.842" v="231" actId="20577"/>
        <pc:sldMkLst>
          <pc:docMk/>
          <pc:sldMk cId="2619588013" sldId="10577"/>
        </pc:sldMkLst>
      </pc:sldChg>
      <pc:sldChg chg="modNotesTx">
        <pc:chgData name="Kristian Seth" userId="648c0734-0cad-4fda-a91b-3118ede7c3ef" providerId="ADAL" clId="{A8A38039-9E33-45CD-AF71-EC3E79BDF386}" dt="2021-11-03T09:38:46.475" v="364" actId="20577"/>
        <pc:sldMkLst>
          <pc:docMk/>
          <pc:sldMk cId="1732209108" sldId="10590"/>
        </pc:sldMkLst>
      </pc:sldChg>
      <pc:sldChg chg="del">
        <pc:chgData name="Kristian Seth" userId="648c0734-0cad-4fda-a91b-3118ede7c3ef" providerId="ADAL" clId="{A8A38039-9E33-45CD-AF71-EC3E79BDF386}" dt="2021-11-03T09:34:27.341" v="0" actId="47"/>
        <pc:sldMkLst>
          <pc:docMk/>
          <pc:sldMk cId="433714836" sldId="10591"/>
        </pc:sldMkLst>
      </pc:sldChg>
      <pc:sldChg chg="modNotesTx">
        <pc:chgData name="Kristian Seth" userId="648c0734-0cad-4fda-a91b-3118ede7c3ef" providerId="ADAL" clId="{A8A38039-9E33-45CD-AF71-EC3E79BDF386}" dt="2021-11-03T09:48:59.420" v="636" actId="20577"/>
        <pc:sldMkLst>
          <pc:docMk/>
          <pc:sldMk cId="3257515636" sldId="105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illvaxten.sharepoint.com/sites/enhet.analys/Delade%20dokument/01%20Projekt/01%20P&#229;g&#229;ende%20projekt/52%20Indikatorer%20f&#246;r%20regioner%20och%20branscher/06%20Databearbetningar%20och%20skript/oms&#228;ttning/Uttag_styrel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covid!$C$29</c:f>
              <c:strCache>
                <c:ptCount val="1"/>
                <c:pt idx="0">
                  <c:v>2020 K2–2021 K2 (coronakrisen) jämfört med 2018 K2–2019 K2</c:v>
                </c:pt>
              </c:strCache>
            </c:strRef>
          </c:tx>
          <c:spPr>
            <a:solidFill>
              <a:schemeClr val="accent2"/>
            </a:solidFill>
            <a:ln>
              <a:noFill/>
            </a:ln>
            <a:effectLst/>
          </c:spPr>
          <c:invertIfNegative val="0"/>
          <c:cat>
            <c:strRef>
              <c:f>covid!$A$30:$A$41</c:f>
              <c:strCache>
                <c:ptCount val="12"/>
                <c:pt idx="0">
                  <c:v>Vård, omsorg</c:v>
                </c:pt>
                <c:pt idx="1">
                  <c:v>Kommunikation</c:v>
                </c:pt>
                <c:pt idx="2">
                  <c:v>Handel, fordonsreparation</c:v>
                </c:pt>
                <c:pt idx="3">
                  <c:v>Bygg</c:v>
                </c:pt>
                <c:pt idx="4">
                  <c:v>Utbildning</c:v>
                </c:pt>
                <c:pt idx="5">
                  <c:v>Juridik, ekonomi m.m.</c:v>
                </c:pt>
                <c:pt idx="6">
                  <c:v>Annan service</c:v>
                </c:pt>
                <c:pt idx="7">
                  <c:v>Tillverkning</c:v>
                </c:pt>
                <c:pt idx="8">
                  <c:v>Transport</c:v>
                </c:pt>
                <c:pt idx="9">
                  <c:v>Kultur</c:v>
                </c:pt>
                <c:pt idx="10">
                  <c:v>Uthyrning, fastighetsservice m.m.</c:v>
                </c:pt>
                <c:pt idx="11">
                  <c:v>Hotell- och restaurang</c:v>
                </c:pt>
              </c:strCache>
            </c:strRef>
          </c:cat>
          <c:val>
            <c:numRef>
              <c:f>covid!$C$30:$C$41</c:f>
              <c:numCache>
                <c:formatCode>0%</c:formatCode>
                <c:ptCount val="12"/>
                <c:pt idx="0">
                  <c:v>0.12561662557458853</c:v>
                </c:pt>
                <c:pt idx="1">
                  <c:v>9.4604618905012261E-2</c:v>
                </c:pt>
                <c:pt idx="2">
                  <c:v>5.5325966124905257E-2</c:v>
                </c:pt>
                <c:pt idx="3">
                  <c:v>5.3061526220731903E-2</c:v>
                </c:pt>
                <c:pt idx="4">
                  <c:v>3.8690615277909179E-2</c:v>
                </c:pt>
                <c:pt idx="5">
                  <c:v>7.574898345551917E-3</c:v>
                </c:pt>
                <c:pt idx="6">
                  <c:v>-2.5206445246972908E-2</c:v>
                </c:pt>
                <c:pt idx="7">
                  <c:v>-3.7680476251327311E-2</c:v>
                </c:pt>
                <c:pt idx="8">
                  <c:v>-9.2599972542829923E-2</c:v>
                </c:pt>
                <c:pt idx="9">
                  <c:v>-0.16374110037480871</c:v>
                </c:pt>
                <c:pt idx="10">
                  <c:v>-0.18579815961352597</c:v>
                </c:pt>
                <c:pt idx="11">
                  <c:v>-0.29595199766736491</c:v>
                </c:pt>
              </c:numCache>
            </c:numRef>
          </c:val>
          <c:extLst>
            <c:ext xmlns:c16="http://schemas.microsoft.com/office/drawing/2014/chart" uri="{C3380CC4-5D6E-409C-BE32-E72D297353CC}">
              <c16:uniqueId val="{00000000-7171-43DB-8894-2DBE29C8CE73}"/>
            </c:ext>
          </c:extLst>
        </c:ser>
        <c:dLbls>
          <c:showLegendKey val="0"/>
          <c:showVal val="0"/>
          <c:showCatName val="0"/>
          <c:showSerName val="0"/>
          <c:showPercent val="0"/>
          <c:showBubbleSize val="0"/>
        </c:dLbls>
        <c:gapWidth val="182"/>
        <c:axId val="8944"/>
        <c:axId val="1456"/>
      </c:barChart>
      <c:catAx>
        <c:axId val="894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456"/>
        <c:crosses val="autoZero"/>
        <c:auto val="1"/>
        <c:lblAlgn val="ctr"/>
        <c:lblOffset val="100"/>
        <c:noMultiLvlLbl val="0"/>
      </c:catAx>
      <c:valAx>
        <c:axId val="1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sv-SE">
                <a:solidFill>
                  <a:sysClr val="windowText" lastClr="000000"/>
                </a:solidFill>
              </a:rPr>
              <a:t>Arbetslösa som andel av</a:t>
            </a:r>
            <a:r>
              <a:rPr lang="sv-SE" baseline="0">
                <a:solidFill>
                  <a:sysClr val="windowText" lastClr="000000"/>
                </a:solidFill>
              </a:rPr>
              <a:t> arbetskraften</a:t>
            </a:r>
            <a:endParaRPr lang="sv-SE">
              <a:solidFill>
                <a:sysClr val="windowText" lastClr="000000"/>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sv-SE"/>
        </a:p>
      </c:txPr>
    </c:title>
    <c:autoTitleDeleted val="0"/>
    <c:plotArea>
      <c:layout>
        <c:manualLayout>
          <c:layoutTarget val="inner"/>
          <c:xMode val="edge"/>
          <c:yMode val="edge"/>
          <c:x val="6.6580927384076991E-2"/>
          <c:y val="0.18981481481481483"/>
          <c:w val="0.89730796150481185"/>
          <c:h val="0.59688247302420527"/>
        </c:manualLayout>
      </c:layout>
      <c:barChart>
        <c:barDir val="col"/>
        <c:grouping val="clustered"/>
        <c:varyColors val="0"/>
        <c:ser>
          <c:idx val="0"/>
          <c:order val="0"/>
          <c:tx>
            <c:strRef>
              <c:f>Blad1!$D$14</c:f>
              <c:strCache>
                <c:ptCount val="1"/>
                <c:pt idx="0">
                  <c:v>18-24 år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Blad1!$E$13:$F$13</c:f>
              <c:strCache>
                <c:ptCount val="2"/>
                <c:pt idx="0">
                  <c:v>september 2020</c:v>
                </c:pt>
                <c:pt idx="1">
                  <c:v>september 2021</c:v>
                </c:pt>
              </c:strCache>
            </c:strRef>
          </c:cat>
          <c:val>
            <c:numRef>
              <c:f>Blad1!$E$14:$F$14</c:f>
              <c:numCache>
                <c:formatCode>General</c:formatCode>
                <c:ptCount val="2"/>
                <c:pt idx="0">
                  <c:v>12.8</c:v>
                </c:pt>
                <c:pt idx="1">
                  <c:v>9.8000000000000007</c:v>
                </c:pt>
              </c:numCache>
            </c:numRef>
          </c:val>
          <c:extLst>
            <c:ext xmlns:c16="http://schemas.microsoft.com/office/drawing/2014/chart" uri="{C3380CC4-5D6E-409C-BE32-E72D297353CC}">
              <c16:uniqueId val="{00000000-F365-49EF-AD58-24EC9CAEC9EA}"/>
            </c:ext>
          </c:extLst>
        </c:ser>
        <c:ser>
          <c:idx val="1"/>
          <c:order val="1"/>
          <c:tx>
            <c:strRef>
              <c:f>Blad1!$D$15</c:f>
              <c:strCache>
                <c:ptCount val="1"/>
                <c:pt idx="0">
                  <c:v>18-65 år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Blad1!$E$13:$F$13</c:f>
              <c:strCache>
                <c:ptCount val="2"/>
                <c:pt idx="0">
                  <c:v>september 2020</c:v>
                </c:pt>
                <c:pt idx="1">
                  <c:v>september 2021</c:v>
                </c:pt>
              </c:strCache>
            </c:strRef>
          </c:cat>
          <c:val>
            <c:numRef>
              <c:f>Blad1!$E$15:$F$15</c:f>
              <c:numCache>
                <c:formatCode>General</c:formatCode>
                <c:ptCount val="2"/>
                <c:pt idx="0">
                  <c:v>9</c:v>
                </c:pt>
                <c:pt idx="1">
                  <c:v>7.5</c:v>
                </c:pt>
              </c:numCache>
            </c:numRef>
          </c:val>
          <c:extLst>
            <c:ext xmlns:c16="http://schemas.microsoft.com/office/drawing/2014/chart" uri="{C3380CC4-5D6E-409C-BE32-E72D297353CC}">
              <c16:uniqueId val="{00000001-F365-49EF-AD58-24EC9CAEC9EA}"/>
            </c:ext>
          </c:extLst>
        </c:ser>
        <c:ser>
          <c:idx val="2"/>
          <c:order val="2"/>
          <c:tx>
            <c:strRef>
              <c:f>Blad1!$D$16</c:f>
              <c:strCache>
                <c:ptCount val="1"/>
                <c:pt idx="0">
                  <c:v>Långtidsarbetslösa (12 mån+)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Blad1!$E$13:$F$13</c:f>
              <c:strCache>
                <c:ptCount val="2"/>
                <c:pt idx="0">
                  <c:v>september 2020</c:v>
                </c:pt>
                <c:pt idx="1">
                  <c:v>september 2021</c:v>
                </c:pt>
              </c:strCache>
            </c:strRef>
          </c:cat>
          <c:val>
            <c:numRef>
              <c:f>Blad1!$E$16:$F$16</c:f>
              <c:numCache>
                <c:formatCode>0.0</c:formatCode>
                <c:ptCount val="2"/>
                <c:pt idx="0">
                  <c:v>3.3</c:v>
                </c:pt>
                <c:pt idx="1">
                  <c:v>3.6</c:v>
                </c:pt>
              </c:numCache>
            </c:numRef>
          </c:val>
          <c:extLst>
            <c:ext xmlns:c16="http://schemas.microsoft.com/office/drawing/2014/chart" uri="{C3380CC4-5D6E-409C-BE32-E72D297353CC}">
              <c16:uniqueId val="{00000002-F365-49EF-AD58-24EC9CAEC9EA}"/>
            </c:ext>
          </c:extLst>
        </c:ser>
        <c:dLbls>
          <c:dLblPos val="outEnd"/>
          <c:showLegendKey val="0"/>
          <c:showVal val="1"/>
          <c:showCatName val="0"/>
          <c:showSerName val="0"/>
          <c:showPercent val="0"/>
          <c:showBubbleSize val="0"/>
        </c:dLbls>
        <c:gapWidth val="100"/>
        <c:overlap val="-24"/>
        <c:axId val="760990992"/>
        <c:axId val="760985168"/>
      </c:barChart>
      <c:catAx>
        <c:axId val="760990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60985168"/>
        <c:crosses val="autoZero"/>
        <c:auto val="1"/>
        <c:lblAlgn val="ctr"/>
        <c:lblOffset val="100"/>
        <c:noMultiLvlLbl val="0"/>
      </c:catAx>
      <c:valAx>
        <c:axId val="7609851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76099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98FE87C-9286-4358-A767-8287F481D41C}" type="datetimeFigureOut">
              <a:rPr lang="sv-SE" smtClean="0"/>
              <a:t>2021-11-01</a:t>
            </a:fld>
            <a:endParaRPr lang="sv-SE"/>
          </a:p>
        </p:txBody>
      </p:sp>
      <p:sp>
        <p:nvSpPr>
          <p:cNvPr id="4" name="Platshållare för sidfo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5A84EDBA-DADF-4A8A-9FFB-7A9E771379B4}" type="slidenum">
              <a:rPr lang="sv-SE" smtClean="0"/>
              <a:t>‹#›</a:t>
            </a:fld>
            <a:endParaRPr lang="sv-SE"/>
          </a:p>
        </p:txBody>
      </p:sp>
    </p:spTree>
    <p:extLst>
      <p:ext uri="{BB962C8B-B14F-4D97-AF65-F5344CB8AC3E}">
        <p14:creationId xmlns:p14="http://schemas.microsoft.com/office/powerpoint/2010/main" val="217150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C217D04-B108-4221-A463-C0F8628F711B}" type="datetimeFigureOut">
              <a:rPr lang="sv-SE" smtClean="0"/>
              <a:t>2021-11-01</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53CF8FF-6287-4171-B2FE-8A6312E6F91C}" type="slidenum">
              <a:rPr lang="sv-SE" smtClean="0"/>
              <a:t>‹#›</a:t>
            </a:fld>
            <a:endParaRPr lang="sv-SE"/>
          </a:p>
        </p:txBody>
      </p:sp>
    </p:spTree>
    <p:extLst>
      <p:ext uri="{BB962C8B-B14F-4D97-AF65-F5344CB8AC3E}">
        <p14:creationId xmlns:p14="http://schemas.microsoft.com/office/powerpoint/2010/main" val="360134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53CF8FF-6287-4171-B2FE-8A6312E6F91C}" type="slidenum">
              <a:rPr lang="sv-SE" smtClean="0"/>
              <a:t>1</a:t>
            </a:fld>
            <a:endParaRPr lang="sv-SE"/>
          </a:p>
        </p:txBody>
      </p:sp>
    </p:spTree>
    <p:extLst>
      <p:ext uri="{BB962C8B-B14F-4D97-AF65-F5344CB8AC3E}">
        <p14:creationId xmlns:p14="http://schemas.microsoft.com/office/powerpoint/2010/main" val="105312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Att människor är i arbete räcker dock inte. Både ur ett samhällsperspektiv och ett individperspektiv är det olyckligt att människor arbetar inom yrken som de är överkvalificerade för. </a:t>
            </a:r>
            <a:r>
              <a:rPr lang="sv-SE" dirty="0"/>
              <a:t>Diagrammet visar att trots att det är brist på datautbildade på eftergymnasial nivå så arbetar hela 16 procent av de kvinnor som de har denna utbildning inom yrken som de är överkvalificerade för och där ämnesinriktningen är fel. Samtidigt är andelen kvinnor inom utbildningsgruppen datautbildade på eftergymnasial nivå fortsatt låg. Detta tyder på att IT-branschen har svårt att rekrytera och behålla kvinnor samtidigt som den har brist på arbetskraft. Detta är en av de aspekter som </a:t>
            </a:r>
            <a:r>
              <a:rPr lang="sv-SE" dirty="0" err="1"/>
              <a:t>Tillväxtverket</a:t>
            </a:r>
            <a:r>
              <a:rPr lang="sv-SE" dirty="0"/>
              <a:t> och UKÄ tittar på i regeringsuppdraget om Digital spetskompetens. </a:t>
            </a:r>
          </a:p>
        </p:txBody>
      </p:sp>
      <p:sp>
        <p:nvSpPr>
          <p:cNvPr id="4" name="Platshållare för bildnummer 3"/>
          <p:cNvSpPr>
            <a:spLocks noGrp="1"/>
          </p:cNvSpPr>
          <p:nvPr>
            <p:ph type="sldNum" sz="quarter" idx="5"/>
          </p:nvPr>
        </p:nvSpPr>
        <p:spPr/>
        <p:txBody>
          <a:bodyPr/>
          <a:lstStyle/>
          <a:p>
            <a:fld id="{D53CF8FF-6287-4171-B2FE-8A6312E6F91C}" type="slidenum">
              <a:rPr lang="sv-SE" smtClean="0"/>
              <a:t>10</a:t>
            </a:fld>
            <a:endParaRPr lang="sv-SE"/>
          </a:p>
        </p:txBody>
      </p:sp>
    </p:spTree>
    <p:extLst>
      <p:ext uri="{BB962C8B-B14F-4D97-AF65-F5344CB8AC3E}">
        <p14:creationId xmlns:p14="http://schemas.microsoft.com/office/powerpoint/2010/main" val="334592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En siffra över 1 visar på att det är färre personer i åldersgruppen 20-29 år (personer in på arbetskraften)  jmf med åldersgruppen 55-63 år (personer på väg ut). </a:t>
            </a:r>
          </a:p>
          <a:p>
            <a:r>
              <a:rPr lang="sv-SE" dirty="0"/>
              <a:t>Figuren visar att det i Norrlands inland är svårare att kompetensförsörja lokalt om cirka 5-10 år när 55-64 åringarna tar pension. Detta bekräftar till viss del bilden att Norrbotten har högst andel av företag som säger att de har svårt att rekrytera. Kan även koppla till en ökad efterfrågan på arbetskraft i Norr inom industrin. </a:t>
            </a:r>
          </a:p>
        </p:txBody>
      </p:sp>
      <p:sp>
        <p:nvSpPr>
          <p:cNvPr id="4" name="Platshållare för bildnummer 3"/>
          <p:cNvSpPr>
            <a:spLocks noGrp="1"/>
          </p:cNvSpPr>
          <p:nvPr>
            <p:ph type="sldNum" sz="quarter" idx="5"/>
          </p:nvPr>
        </p:nvSpPr>
        <p:spPr/>
        <p:txBody>
          <a:bodyPr/>
          <a:lstStyle/>
          <a:p>
            <a:fld id="{D53CF8FF-6287-4171-B2FE-8A6312E6F91C}" type="slidenum">
              <a:rPr lang="sv-SE" smtClean="0"/>
              <a:t>11</a:t>
            </a:fld>
            <a:endParaRPr lang="sv-SE"/>
          </a:p>
        </p:txBody>
      </p:sp>
    </p:spTree>
    <p:extLst>
      <p:ext uri="{BB962C8B-B14F-4D97-AF65-F5344CB8AC3E}">
        <p14:creationId xmlns:p14="http://schemas.microsoft.com/office/powerpoint/2010/main" val="398870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Regionala aspekten. Ett perspektiv som TVV arbetar med, att regionerna ska ha kapacitet att arbeta med näringslivsutveckling. Här lite uppgifter från en kommande rapport, Tillstånd och trender för regional tillväxt. </a:t>
            </a:r>
          </a:p>
          <a:p>
            <a:pPr marL="0" indent="0">
              <a:buFontTx/>
              <a:buNone/>
            </a:pPr>
            <a:endParaRPr lang="sv-SE" dirty="0">
              <a:cs typeface="Calibri"/>
            </a:endParaRPr>
          </a:p>
          <a:p>
            <a:pPr fontAlgn="base"/>
            <a:r>
              <a:rPr lang="sv-SE" sz="1200" b="1" dirty="0">
                <a:effectLst/>
                <a:latin typeface="Cambria" panose="02040503050406030204" pitchFamily="18" charset="0"/>
                <a:ea typeface="Times New Roman" panose="02020603050405020304" pitchFamily="18" charset="0"/>
              </a:rPr>
              <a:t>Regionperspektivet är viktigt eftersom industriproduktionen är förankrade i geografin. Lokalisering sker utifrån olika premisser: naturresurser, energitillgång, kunskaper, marknadstillgänglighet mm. Stora investeringar leder till relativt stabila mönster över tid och medför ofta sekundära lokalisering av andra företag som tillsammans kan fungera som kluster.</a:t>
            </a:r>
          </a:p>
          <a:p>
            <a:pPr fontAlgn="base"/>
            <a:endParaRPr lang="sv-SE" sz="1200" dirty="0">
              <a:effectLst/>
              <a:latin typeface="Cambria" panose="02040503050406030204" pitchFamily="18" charset="0"/>
              <a:ea typeface="Times New Roman" panose="02020603050405020304" pitchFamily="18" charset="0"/>
            </a:endParaRPr>
          </a:p>
          <a:p>
            <a:pPr fontAlgn="base"/>
            <a:r>
              <a:rPr lang="sv-SE" sz="1200" dirty="0">
                <a:effectLst/>
                <a:latin typeface="Cambria" panose="02040503050406030204" pitchFamily="18" charset="0"/>
                <a:ea typeface="Times New Roman" panose="02020603050405020304" pitchFamily="18" charset="0"/>
              </a:rPr>
              <a:t>Diagram till höger: dras isär i denna bemärkelse. Befintlig andel med hög utbildning x-axeln, förändring på y-axeln. </a:t>
            </a:r>
          </a:p>
          <a:p>
            <a:pPr fontAlgn="base"/>
            <a:endParaRPr lang="sv-SE" sz="1200" dirty="0">
              <a:effectLst/>
              <a:latin typeface="Cambria" panose="02040503050406030204" pitchFamily="18" charset="0"/>
              <a:ea typeface="Times New Roman" panose="02020603050405020304" pitchFamily="18" charset="0"/>
            </a:endParaRPr>
          </a:p>
          <a:p>
            <a:pPr fontAlgn="base"/>
            <a:r>
              <a:rPr lang="sv-SE" sz="1200" dirty="0">
                <a:effectLst/>
                <a:latin typeface="Cambria" panose="02040503050406030204" pitchFamily="18" charset="0"/>
                <a:ea typeface="Times New Roman" panose="02020603050405020304" pitchFamily="18" charset="0"/>
              </a:rPr>
              <a:t>Finns industriell specialisering i hela landet.  </a:t>
            </a:r>
            <a:endParaRPr lang="sv-SE" sz="12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D53CF8FF-6287-4171-B2FE-8A6312E6F91C}" type="slidenum">
              <a:rPr lang="sv-SE" smtClean="0"/>
              <a:t>12</a:t>
            </a:fld>
            <a:endParaRPr lang="sv-SE"/>
          </a:p>
        </p:txBody>
      </p:sp>
    </p:spTree>
    <p:extLst>
      <p:ext uri="{BB962C8B-B14F-4D97-AF65-F5344CB8AC3E}">
        <p14:creationId xmlns:p14="http://schemas.microsoft.com/office/powerpoint/2010/main" val="37141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53CF8FF-6287-4171-B2FE-8A6312E6F91C}" type="slidenum">
              <a:rPr lang="sv-SE" smtClean="0"/>
              <a:t>2</a:t>
            </a:fld>
            <a:endParaRPr lang="sv-SE"/>
          </a:p>
        </p:txBody>
      </p:sp>
    </p:spTree>
    <p:extLst>
      <p:ext uri="{BB962C8B-B14F-4D97-AF65-F5344CB8AC3E}">
        <p14:creationId xmlns:p14="http://schemas.microsoft.com/office/powerpoint/2010/main" val="397206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Effekter av krisen – drabbade branscher relativt sett. </a:t>
            </a:r>
          </a:p>
          <a:p>
            <a:endParaRPr lang="sv-SE" sz="1400" dirty="0"/>
          </a:p>
          <a:p>
            <a:r>
              <a:rPr lang="sv-SE" sz="1400" dirty="0"/>
              <a:t>Tjänstesektorerna, hotell/restaurang. Krisens karaktär. </a:t>
            </a:r>
          </a:p>
          <a:p>
            <a:endParaRPr lang="sv-SE" sz="1400" dirty="0"/>
          </a:p>
          <a:p>
            <a:r>
              <a:rPr lang="sv-SE" sz="1400" dirty="0"/>
              <a:t>För att se </a:t>
            </a:r>
            <a:r>
              <a:rPr lang="sv-SE" sz="1400" dirty="0" err="1"/>
              <a:t>makroeffekter</a:t>
            </a:r>
            <a:r>
              <a:rPr lang="sv-SE" sz="1400" dirty="0"/>
              <a:t>, aggregerade samhällsekonomiska effekter krävs dock att se till de absoluta talen. </a:t>
            </a:r>
            <a:endParaRPr lang="sv-SE" sz="1050"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3</a:t>
            </a:fld>
            <a:endParaRPr lang="sv-SE"/>
          </a:p>
        </p:txBody>
      </p:sp>
    </p:spTree>
    <p:extLst>
      <p:ext uri="{BB962C8B-B14F-4D97-AF65-F5344CB8AC3E}">
        <p14:creationId xmlns:p14="http://schemas.microsoft.com/office/powerpoint/2010/main" val="361502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Permitteringssystemet, jämförelse med varsel. </a:t>
            </a:r>
          </a:p>
          <a:p>
            <a:endParaRPr lang="sv-SE" sz="1400" dirty="0"/>
          </a:p>
          <a:p>
            <a:r>
              <a:rPr lang="sv-SE" sz="1400" dirty="0"/>
              <a:t>Det här visar permitteringarnas betydelse för ekonomin</a:t>
            </a:r>
          </a:p>
          <a:p>
            <a:endParaRPr lang="sv-SE" sz="1400" dirty="0"/>
          </a:p>
          <a:p>
            <a:r>
              <a:rPr lang="sv-SE" sz="1400" dirty="0"/>
              <a:t>De som varslar många permitterar också många, lutningen uppåt på kurvan. Omsättning = många anställda = stor betydelse för samhällsekonomin.</a:t>
            </a:r>
          </a:p>
          <a:p>
            <a:endParaRPr lang="sv-SE" sz="1400" dirty="0"/>
          </a:p>
          <a:p>
            <a:r>
              <a:rPr lang="sv-SE" sz="1400" dirty="0"/>
              <a:t>Permitteringar funkat olika för olika branscher/typer av anställningar. </a:t>
            </a:r>
          </a:p>
          <a:p>
            <a:endParaRPr lang="sv-SE" sz="1400"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4</a:t>
            </a:fld>
            <a:endParaRPr lang="sv-SE"/>
          </a:p>
        </p:txBody>
      </p:sp>
    </p:spTree>
    <p:extLst>
      <p:ext uri="{BB962C8B-B14F-4D97-AF65-F5344CB8AC3E}">
        <p14:creationId xmlns:p14="http://schemas.microsoft.com/office/powerpoint/2010/main" val="83531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Arbetslösheten har börjat minska under 2021 men samtidigt har långtidsarbetslösheten stannat kvar på en hög nivå. </a:t>
            </a:r>
            <a:r>
              <a:rPr lang="sv-SE" dirty="0"/>
              <a:t>Många av de arbetslösa saknar gymnasieutbildning och andelen utlandsfödda är hög. </a:t>
            </a:r>
          </a:p>
        </p:txBody>
      </p:sp>
      <p:sp>
        <p:nvSpPr>
          <p:cNvPr id="4" name="Platshållare för bildnummer 3"/>
          <p:cNvSpPr>
            <a:spLocks noGrp="1"/>
          </p:cNvSpPr>
          <p:nvPr>
            <p:ph type="sldNum" sz="quarter" idx="5"/>
          </p:nvPr>
        </p:nvSpPr>
        <p:spPr/>
        <p:txBody>
          <a:bodyPr/>
          <a:lstStyle/>
          <a:p>
            <a:fld id="{D53CF8FF-6287-4171-B2FE-8A6312E6F91C}" type="slidenum">
              <a:rPr lang="sv-SE" smtClean="0"/>
              <a:t>5</a:t>
            </a:fld>
            <a:endParaRPr lang="sv-SE"/>
          </a:p>
        </p:txBody>
      </p:sp>
    </p:spTree>
    <p:extLst>
      <p:ext uri="{BB962C8B-B14F-4D97-AF65-F5344CB8AC3E}">
        <p14:creationId xmlns:p14="http://schemas.microsoft.com/office/powerpoint/2010/main" val="18194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Relationen mellan antalet arbetslösa och lediga jobb visar den övergripande matchningen på arbetsmarknaden. </a:t>
            </a:r>
            <a:r>
              <a:rPr lang="sv-SE" dirty="0"/>
              <a:t>I figuren ser vi att </a:t>
            </a:r>
            <a:r>
              <a:rPr lang="sv-SE" u="sng" dirty="0"/>
              <a:t>antalet lediga jobb per arbetslös var mycket lågt under finanskrisen 2008-2009 för att sedan stiga och nå en topp år 2018</a:t>
            </a:r>
            <a:r>
              <a:rPr lang="sv-SE" dirty="0"/>
              <a:t>. Det höga antalet lediga jobb per arbetslös 2018 indikerar att det då fanns </a:t>
            </a:r>
            <a:r>
              <a:rPr lang="sv-SE" u="sng" dirty="0"/>
              <a:t>matchningsproblem på arbetsmarknaden</a:t>
            </a:r>
            <a:r>
              <a:rPr lang="sv-SE" dirty="0"/>
              <a:t>. De arbetslösa och de lediga jobben passade helt enkelt inte så bra ihop. </a:t>
            </a:r>
            <a:r>
              <a:rPr lang="sv-SE" u="sng" dirty="0"/>
              <a:t>När coronakrisen slog till i början av 2020 föll antalet lediga jobb per arbetslös drastiskt för att sedan åter öka i slutet av 2020 och början av år 2021</a:t>
            </a:r>
            <a:r>
              <a:rPr lang="sv-SE" dirty="0"/>
              <a:t>. Detta indikerar att </a:t>
            </a:r>
            <a:r>
              <a:rPr lang="sv-SE" u="sng" dirty="0"/>
              <a:t>matchningsproblemen åter börjar öka trots att arbetslösheten fortfarande är relativt hög. </a:t>
            </a:r>
          </a:p>
        </p:txBody>
      </p:sp>
      <p:sp>
        <p:nvSpPr>
          <p:cNvPr id="4" name="Platshållare för bildnummer 3"/>
          <p:cNvSpPr>
            <a:spLocks noGrp="1"/>
          </p:cNvSpPr>
          <p:nvPr>
            <p:ph type="sldNum" sz="quarter" idx="5"/>
          </p:nvPr>
        </p:nvSpPr>
        <p:spPr/>
        <p:txBody>
          <a:bodyPr/>
          <a:lstStyle/>
          <a:p>
            <a:fld id="{D53CF8FF-6287-4171-B2FE-8A6312E6F91C}" type="slidenum">
              <a:rPr lang="sv-SE" smtClean="0"/>
              <a:t>6</a:t>
            </a:fld>
            <a:endParaRPr lang="sv-SE"/>
          </a:p>
        </p:txBody>
      </p:sp>
    </p:spTree>
    <p:extLst>
      <p:ext uri="{BB962C8B-B14F-4D97-AF65-F5344CB8AC3E}">
        <p14:creationId xmlns:p14="http://schemas.microsoft.com/office/powerpoint/2010/main" val="60922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 egen undersökning, gjorde en ny enkät under krisen. </a:t>
            </a:r>
            <a:r>
              <a:rPr lang="sv-SE" u="sng" dirty="0"/>
              <a:t>SME!</a:t>
            </a:r>
            <a:r>
              <a:rPr lang="sv-SE" dirty="0"/>
              <a:t> Minskade men fanns kvar. Och nu stor efterfrågan igen, inte minst på IT-kunniga personer. </a:t>
            </a:r>
          </a:p>
          <a:p>
            <a:endParaRPr lang="sv-SE" dirty="0"/>
          </a:p>
          <a:p>
            <a:r>
              <a:rPr lang="sv-SE" dirty="0"/>
              <a:t>Totalt över 30 %</a:t>
            </a:r>
          </a:p>
          <a:p>
            <a:endParaRPr lang="sv-SE" dirty="0"/>
          </a:p>
          <a:p>
            <a:r>
              <a:rPr lang="sv-SE" dirty="0"/>
              <a:t>Bygg, transport, tillverkning i topp, validering betydelse</a:t>
            </a:r>
          </a:p>
        </p:txBody>
      </p:sp>
      <p:sp>
        <p:nvSpPr>
          <p:cNvPr id="4" name="Platshållare för bildnummer 3"/>
          <p:cNvSpPr>
            <a:spLocks noGrp="1"/>
          </p:cNvSpPr>
          <p:nvPr>
            <p:ph type="sldNum" sz="quarter" idx="5"/>
          </p:nvPr>
        </p:nvSpPr>
        <p:spPr/>
        <p:txBody>
          <a:bodyPr/>
          <a:lstStyle/>
          <a:p>
            <a:fld id="{D53CF8FF-6287-4171-B2FE-8A6312E6F91C}" type="slidenum">
              <a:rPr lang="sv-SE" smtClean="0"/>
              <a:t>7</a:t>
            </a:fld>
            <a:endParaRPr lang="sv-SE"/>
          </a:p>
        </p:txBody>
      </p:sp>
    </p:spTree>
    <p:extLst>
      <p:ext uri="{BB962C8B-B14F-4D97-AF65-F5344CB8AC3E}">
        <p14:creationId xmlns:p14="http://schemas.microsoft.com/office/powerpoint/2010/main" val="192126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År 2020 innan coronakrisen var det stora skillnader mellan olika län när de gäller andelen SME-företag såg bristande tillgång till lämplig arbetskraft som ett stort tillväxthinder. </a:t>
            </a:r>
            <a:r>
              <a:rPr lang="sv-SE" u="sng" dirty="0"/>
              <a:t>Högst var denna andel i Norrbotten, men även län som Örebro och Gävleborg som traditionellt har varit hårt drabbade av arbetslöshet ligger högt. </a:t>
            </a:r>
            <a:r>
              <a:rPr lang="sv-SE" dirty="0"/>
              <a:t>Vilket tyder på att det finns betydande matchningsproblem mellan de arbetslösa och de lediga jobben i dessa län. Minst var denna problematik i Södermanlands län.</a:t>
            </a:r>
          </a:p>
        </p:txBody>
      </p:sp>
      <p:sp>
        <p:nvSpPr>
          <p:cNvPr id="4" name="Platshållare för bildnummer 3"/>
          <p:cNvSpPr>
            <a:spLocks noGrp="1"/>
          </p:cNvSpPr>
          <p:nvPr>
            <p:ph type="sldNum" sz="quarter" idx="5"/>
          </p:nvPr>
        </p:nvSpPr>
        <p:spPr/>
        <p:txBody>
          <a:bodyPr/>
          <a:lstStyle/>
          <a:p>
            <a:fld id="{D53CF8FF-6287-4171-B2FE-8A6312E6F91C}" type="slidenum">
              <a:rPr lang="sv-SE" smtClean="0"/>
              <a:t>8</a:t>
            </a:fld>
            <a:endParaRPr lang="sv-SE"/>
          </a:p>
        </p:txBody>
      </p:sp>
    </p:spTree>
    <p:extLst>
      <p:ext uri="{BB962C8B-B14F-4D97-AF65-F5344CB8AC3E}">
        <p14:creationId xmlns:p14="http://schemas.microsoft.com/office/powerpoint/2010/main" val="76615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 SME-företag som har försökt rekrytera under de senaste tre åren ser främst avsaknaden av rätt attityd hos de sökande samt brist på yrkeserfarenhet och specifik kompetens/behörighet samt att de sökande inte har rätt utbildning som stora hinder vid rekryteringar. </a:t>
            </a:r>
            <a:r>
              <a:rPr lang="sv-SE" dirty="0"/>
              <a:t>Att sökande inte kan ordna bostad på orten eller inte kan tänka sig flytta till orten är inte lika stora hinder, men denna andel är högre i avlägset belägna landsbygdskommuner samt i storstadskommunerna. </a:t>
            </a:r>
          </a:p>
          <a:p>
            <a:endParaRPr lang="sv-SE" dirty="0"/>
          </a:p>
          <a:p>
            <a:r>
              <a:rPr lang="sv-SE"/>
              <a:t>Validering</a:t>
            </a:r>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9</a:t>
            </a:fld>
            <a:endParaRPr lang="sv-SE"/>
          </a:p>
        </p:txBody>
      </p:sp>
    </p:spTree>
    <p:extLst>
      <p:ext uri="{BB962C8B-B14F-4D97-AF65-F5344CB8AC3E}">
        <p14:creationId xmlns:p14="http://schemas.microsoft.com/office/powerpoint/2010/main" val="185600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a:t>Skriv rubrik</a:t>
            </a:r>
          </a:p>
        </p:txBody>
      </p:sp>
      <p:sp>
        <p:nvSpPr>
          <p:cNvPr id="3" name="Underrubrik 2"/>
          <p:cNvSpPr>
            <a:spLocks noGrp="1"/>
          </p:cNvSpPr>
          <p:nvPr>
            <p:ph type="subTitle" idx="1" hasCustomPrompt="1"/>
          </p:nvPr>
        </p:nvSpPr>
        <p:spPr>
          <a:xfrm>
            <a:off x="1624355" y="5766875"/>
            <a:ext cx="7917406" cy="392695"/>
          </a:xfrm>
        </p:spPr>
        <p:txBody>
          <a:bodyPr lIns="0" tIns="0" rIns="0" bIns="0" anchor="t"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22" name="Datum"/>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a:t>Datum</a:t>
            </a:r>
          </a:p>
        </p:txBody>
      </p:sp>
      <p:pic>
        <p:nvPicPr>
          <p:cNvPr id="7" name="Bildobjekt 6"/>
          <p:cNvPicPr>
            <a:picLocks noChangeAspect="1"/>
          </p:cNvPicPr>
          <p:nvPr userDrawn="1"/>
        </p:nvPicPr>
        <p:blipFill>
          <a:blip r:embed="rId3"/>
          <a:stretch>
            <a:fillRect/>
          </a:stretch>
        </p:blipFill>
        <p:spPr>
          <a:xfrm>
            <a:off x="10882959" y="6197683"/>
            <a:ext cx="972000" cy="460715"/>
          </a:xfrm>
          <a:prstGeom prst="rect">
            <a:avLst/>
          </a:prstGeom>
        </p:spPr>
      </p:pic>
      <p:sp>
        <p:nvSpPr>
          <p:cNvPr id="15" name="Rätvinklig triangel 14"/>
          <p:cNvSpPr/>
          <p:nvPr userDrawn="1"/>
        </p:nvSpPr>
        <p:spPr>
          <a:xfrm rot="5400000">
            <a:off x="23978" y="-18666"/>
            <a:ext cx="4361188" cy="4398523"/>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userDrawn="1"/>
        </p:nvSpPr>
        <p:spPr>
          <a:xfrm>
            <a:off x="0" y="-307161"/>
            <a:ext cx="12192000" cy="276999"/>
          </a:xfrm>
          <a:prstGeom prst="rect">
            <a:avLst/>
          </a:prstGeom>
          <a:noFill/>
        </p:spPr>
        <p:txBody>
          <a:bodyPr wrap="square" rtlCol="0">
            <a:spAutoFit/>
          </a:bodyPr>
          <a:lstStyle/>
          <a:p>
            <a:pPr algn="ctr"/>
            <a:r>
              <a:rPr lang="sv-SE" sz="1200">
                <a:solidFill>
                  <a:srgbClr val="FF0000"/>
                </a:solidFill>
              </a:rPr>
              <a:t>Välj Infoga bild från Bildarkivet för Tillväxtverkets bilder och illustrationer. Se även mallsidan.</a:t>
            </a:r>
          </a:p>
        </p:txBody>
      </p:sp>
    </p:spTree>
    <p:extLst>
      <p:ext uri="{BB962C8B-B14F-4D97-AF65-F5344CB8AC3E}">
        <p14:creationId xmlns:p14="http://schemas.microsoft.com/office/powerpoint/2010/main" val="7400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stor och Rubrik och innehåll">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243139" y="84084"/>
            <a:ext cx="5040000"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6243140" y="1176500"/>
            <a:ext cx="5040000" cy="473075"/>
          </a:xfrm>
        </p:spPr>
        <p:txBody>
          <a:bodyPr>
            <a:noAutofit/>
          </a:bodyPr>
          <a:lstStyle>
            <a:lvl1pPr marL="0" indent="0">
              <a:buFontTx/>
              <a:buNone/>
              <a:defRPr sz="2600" b="1">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6243140" y="1776539"/>
            <a:ext cx="5040000"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67CEB4E-1F85-4743-ACC5-DCD46BFD3510}" type="datetime1">
              <a:rPr lang="sv-SE" smtClean="0"/>
              <a:t>2021-11-01</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5991260"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8" name="Platshållare för text 4"/>
          <p:cNvSpPr>
            <a:spLocks noGrp="1" noChangeAspect="1"/>
          </p:cNvSpPr>
          <p:nvPr>
            <p:ph type="body" sz="quarter" idx="17" hasCustomPrompt="1"/>
          </p:nvPr>
        </p:nvSpPr>
        <p:spPr>
          <a:xfrm>
            <a:off x="-5" y="-1"/>
            <a:ext cx="4363687" cy="3312000"/>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21200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vänster mindre triangel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4499741" y="84084"/>
            <a:ext cx="6284747" cy="1040524"/>
          </a:xfrm>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4499742" y="1176500"/>
            <a:ext cx="6284747"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3" hasCustomPrompt="1"/>
          </p:nvPr>
        </p:nvSpPr>
        <p:spPr>
          <a:xfrm>
            <a:off x="4499742" y="1776539"/>
            <a:ext cx="6284912" cy="4121149"/>
          </a:xfrm>
        </p:spPr>
        <p:txBody>
          <a:bodyPr/>
          <a:lstStyle>
            <a:lvl1pPr>
              <a:defRPr baseline="0"/>
            </a:lvl1pPr>
            <a:lvl2pPr marL="273050" indent="-188913">
              <a:defRPr/>
            </a:lvl2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58F38C7-E9F3-43BF-AE2F-AE8E8AD197E7}" type="datetime1">
              <a:rPr lang="sv-SE" smtClean="0"/>
              <a:t>2021-11-01</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0"/>
            <a:ext cx="3984239"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5" name="Platshållare för text 4"/>
          <p:cNvSpPr>
            <a:spLocks noGrp="1"/>
          </p:cNvSpPr>
          <p:nvPr>
            <p:ph type="body" sz="quarter" idx="16" hasCustomPrompt="1"/>
          </p:nvPr>
        </p:nvSpPr>
        <p:spPr>
          <a:xfrm>
            <a:off x="-1" y="-1"/>
            <a:ext cx="3984239" cy="3040656"/>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82529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stor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8008737" y="84084"/>
            <a:ext cx="3272038"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8008736" y="1176500"/>
            <a:ext cx="3248253" cy="473075"/>
          </a:xfrm>
        </p:spPr>
        <p:txBody>
          <a:bodyPr>
            <a:noAutofit/>
          </a:bodyPr>
          <a:lstStyle>
            <a:lvl1pPr marL="0" indent="0">
              <a:buFontTx/>
              <a:buNone/>
              <a:defRPr sz="2600" b="1">
                <a:latin typeface="+mj-lt"/>
              </a:defRPr>
            </a:lvl1pPr>
          </a:lstStyle>
          <a:p>
            <a:pPr lvl="0"/>
            <a:r>
              <a:rPr lang="sv-SE"/>
              <a:t>Skriv underrubrik</a:t>
            </a:r>
          </a:p>
        </p:txBody>
      </p:sp>
      <p:sp>
        <p:nvSpPr>
          <p:cNvPr id="9" name="Platshållare för text 8"/>
          <p:cNvSpPr>
            <a:spLocks noGrp="1"/>
          </p:cNvSpPr>
          <p:nvPr>
            <p:ph type="body" sz="quarter" idx="17" hasCustomPrompt="1"/>
          </p:nvPr>
        </p:nvSpPr>
        <p:spPr>
          <a:xfrm>
            <a:off x="8008736" y="1773238"/>
            <a:ext cx="3248025"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2C5FC5C-FE90-4021-B462-B94560601B2E}" type="datetime1">
              <a:rPr lang="sv-SE" smtClean="0"/>
              <a:t>2021-11-01</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3706" y="4216"/>
            <a:ext cx="7714593"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67729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nktlista 2-spalt m illustration">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508937" y="84084"/>
            <a:ext cx="6771836" cy="1040524"/>
          </a:xfrm>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4508936" y="1176500"/>
            <a:ext cx="6771837" cy="473075"/>
          </a:xfrm>
        </p:spPr>
        <p:txBody>
          <a:bodyPr>
            <a:noAutofit/>
          </a:bodyPr>
          <a:lstStyle>
            <a:lvl1pPr marL="0" indent="0">
              <a:buFontTx/>
              <a:buNone/>
              <a:defRPr sz="2600" b="1">
                <a:latin typeface="+mj-lt"/>
              </a:defRPr>
            </a:lvl1pPr>
          </a:lstStyle>
          <a:p>
            <a:pPr lvl="0"/>
            <a:r>
              <a:rPr lang="sv-SE"/>
              <a:t>Skriv underrubrik</a:t>
            </a:r>
          </a:p>
        </p:txBody>
      </p:sp>
      <p:sp>
        <p:nvSpPr>
          <p:cNvPr id="11" name="Platshållare för innehåll 10"/>
          <p:cNvSpPr>
            <a:spLocks noGrp="1"/>
          </p:cNvSpPr>
          <p:nvPr>
            <p:ph sz="quarter" idx="16" hasCustomPrompt="1"/>
          </p:nvPr>
        </p:nvSpPr>
        <p:spPr>
          <a:xfrm>
            <a:off x="4508937" y="1776538"/>
            <a:ext cx="3272400"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0"/>
          <p:cNvSpPr>
            <a:spLocks noGrp="1"/>
          </p:cNvSpPr>
          <p:nvPr>
            <p:ph sz="quarter" idx="17" hasCustomPrompt="1"/>
          </p:nvPr>
        </p:nvSpPr>
        <p:spPr>
          <a:xfrm>
            <a:off x="8008880" y="1776538"/>
            <a:ext cx="3271895"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2655D8F-DEB4-4626-856E-6DB9E890EDE5}" type="datetime1">
              <a:rPr lang="sv-SE" smtClean="0"/>
              <a:t>2021-11-01</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4235669"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228142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7"/>
          <p:cNvSpPr>
            <a:spLocks noGrp="1"/>
          </p:cNvSpPr>
          <p:nvPr>
            <p:ph sz="quarter" idx="16" hasCustomPrompt="1"/>
          </p:nvPr>
        </p:nvSpPr>
        <p:spPr>
          <a:xfrm>
            <a:off x="981529"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7"/>
          <p:cNvSpPr>
            <a:spLocks noGrp="1"/>
          </p:cNvSpPr>
          <p:nvPr>
            <p:ph sz="quarter" idx="17" hasCustomPrompt="1"/>
          </p:nvPr>
        </p:nvSpPr>
        <p:spPr>
          <a:xfrm>
            <a:off x="6243145" y="1776539"/>
            <a:ext cx="4932000"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771C413-27BF-4BA0-AD77-010F3C6804F1}" type="datetime1">
              <a:rPr lang="sv-SE" smtClean="0"/>
              <a:t>2021-11-01</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373965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 ljusblå">
    <p:bg>
      <p:bgPr>
        <a:solidFill>
          <a:srgbClr val="EAF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2021-11-01</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1257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ida_1">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60000" cy="3060000"/>
          </a:xfrm>
          <a:prstGeom prst="rect">
            <a:avLst/>
          </a:prstGeom>
        </p:spPr>
      </p:pic>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81E36263-771B-48E1-8E31-D904F0580158}" type="datetime1">
              <a:rPr lang="sv-SE" smtClean="0"/>
              <a:t>2021-11-01</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Tree>
    <p:extLst>
      <p:ext uri="{BB962C8B-B14F-4D97-AF65-F5344CB8AC3E}">
        <p14:creationId xmlns:p14="http://schemas.microsoft.com/office/powerpoint/2010/main" val="332861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ida_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11805" y="2044254"/>
            <a:ext cx="8367312" cy="3842195"/>
          </a:xfrm>
        </p:spPr>
        <p:txBody>
          <a:bodyPr anchor="t" anchorCtr="0"/>
          <a:lstStyle>
            <a:lvl1pPr>
              <a:lnSpc>
                <a:spcPct val="85000"/>
              </a:lnSpc>
              <a:defRPr sz="6000" b="0">
                <a:solidFill>
                  <a:schemeClr val="accent1"/>
                </a:solidFill>
              </a:defRPr>
            </a:lvl1pPr>
          </a:lstStyle>
          <a:p>
            <a:r>
              <a:rPr lang="sv-SE"/>
              <a:t>Skriv text</a:t>
            </a:r>
          </a:p>
        </p:txBody>
      </p:sp>
      <p:sp>
        <p:nvSpPr>
          <p:cNvPr id="3" name="Platshållare för datum 2"/>
          <p:cNvSpPr>
            <a:spLocks noGrp="1"/>
          </p:cNvSpPr>
          <p:nvPr>
            <p:ph type="dt" sz="half" idx="10"/>
          </p:nvPr>
        </p:nvSpPr>
        <p:spPr/>
        <p:txBody>
          <a:bodyPr/>
          <a:lstStyle/>
          <a:p>
            <a:fld id="{06F8C030-9BB5-4FE2-A611-19193A34FBF1}" type="datetime1">
              <a:rPr lang="sv-SE" smtClean="0"/>
              <a:t>2021-11-01</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7" name="Likbent triangel 6"/>
          <p:cNvSpPr/>
          <p:nvPr userDrawn="1"/>
        </p:nvSpPr>
        <p:spPr>
          <a:xfrm>
            <a:off x="640306" y="5482623"/>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p:cNvSpPr/>
          <p:nvPr userDrawn="1"/>
        </p:nvSpPr>
        <p:spPr>
          <a:xfrm flipV="1">
            <a:off x="8256949" y="0"/>
            <a:ext cx="2757487" cy="138588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877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65E9A040-5A81-4206-B434-22070B675753}" type="datetime1">
              <a:rPr lang="sv-SE" smtClean="0"/>
              <a:t>2021-11-01</a:t>
            </a:fld>
            <a:endParaRPr lang="sv-SE"/>
          </a:p>
        </p:txBody>
      </p:sp>
      <p:sp>
        <p:nvSpPr>
          <p:cNvPr id="5" name="Platshållare för bildnummer 4"/>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1657238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652A3E7-9876-413F-9955-F060084543B0}" type="datetime1">
              <a:rPr lang="sv-SE" smtClean="0"/>
              <a:t>2021-11-01</a:t>
            </a:fld>
            <a:endParaRPr lang="sv-SE"/>
          </a:p>
        </p:txBody>
      </p:sp>
      <p:sp>
        <p:nvSpPr>
          <p:cNvPr id="4" name="Platshållare för bildnummer 3"/>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214304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1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2"/>
            <a:ext cx="7673975" cy="288000"/>
          </a:xfrm>
        </p:spPr>
        <p:txBody>
          <a:bodyPr lIns="0" tIns="0" rIns="0" bIns="0" anchor="b" anchorCtr="0">
            <a:noAutofit/>
          </a:bodyPr>
          <a:lstStyle>
            <a:lvl1pPr marL="0" indent="0">
              <a:buNone/>
              <a:defRPr sz="2200">
                <a:latin typeface="+mn-lt"/>
              </a:defRPr>
            </a:lvl1pPr>
          </a:lstStyle>
          <a:p>
            <a:pPr lvl="0"/>
            <a:r>
              <a:rPr lang="sv-SE"/>
              <a:t>Datum</a:t>
            </a:r>
          </a:p>
        </p:txBody>
      </p:sp>
      <p:pic>
        <p:nvPicPr>
          <p:cNvPr id="7" name="Bildobjekt 6"/>
          <p:cNvPicPr>
            <a:picLocks noChangeAspect="1"/>
          </p:cNvPicPr>
          <p:nvPr userDrawn="1"/>
        </p:nvPicPr>
        <p:blipFill>
          <a:blip r:embed="rId2"/>
          <a:stretch>
            <a:fillRect/>
          </a:stretch>
        </p:blipFill>
        <p:spPr>
          <a:xfrm>
            <a:off x="10882959" y="6197683"/>
            <a:ext cx="972000" cy="460715"/>
          </a:xfrm>
          <a:prstGeom prst="rect">
            <a:avLst/>
          </a:prstGeom>
        </p:spPr>
      </p:pic>
      <p:sp>
        <p:nvSpPr>
          <p:cNvPr id="15" name="Rätvinklig triangel 14"/>
          <p:cNvSpPr/>
          <p:nvPr userDrawn="1"/>
        </p:nvSpPr>
        <p:spPr>
          <a:xfrm rot="16200000" flipH="1">
            <a:off x="7810073" y="-20738"/>
            <a:ext cx="4361188" cy="4402667"/>
          </a:xfrm>
          <a:prstGeom prst="r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3"/>
              </a:buBlip>
              <a:defRPr sz="5000" b="1" baseline="0"/>
            </a:lvl1pPr>
          </a:lstStyle>
          <a:p>
            <a:r>
              <a:rPr lang="sv-SE"/>
              <a:t>Skriv rubrik</a:t>
            </a:r>
          </a:p>
        </p:txBody>
      </p:sp>
    </p:spTree>
    <p:extLst>
      <p:ext uri="{BB962C8B-B14F-4D97-AF65-F5344CB8AC3E}">
        <p14:creationId xmlns:p14="http://schemas.microsoft.com/office/powerpoint/2010/main" val="22758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Kapitel 1">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84" y="778368"/>
            <a:ext cx="3780000" cy="5346868"/>
          </a:xfrm>
          <a:prstGeom prst="rect">
            <a:avLst/>
          </a:prstGeom>
        </p:spPr>
      </p:pic>
    </p:spTree>
    <p:extLst>
      <p:ext uri="{BB962C8B-B14F-4D97-AF65-F5344CB8AC3E}">
        <p14:creationId xmlns:p14="http://schemas.microsoft.com/office/powerpoint/2010/main" val="1789028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 2">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19" y="1281164"/>
            <a:ext cx="3420000" cy="4550298"/>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accent1"/>
                </a:solidFill>
              </a:defRPr>
            </a:lvl1pPr>
          </a:lstStyle>
          <a:p>
            <a:r>
              <a:rPr lang="sv-SE"/>
              <a:t>Skriv rubrik</a:t>
            </a:r>
          </a:p>
        </p:txBody>
      </p:sp>
    </p:spTree>
    <p:extLst>
      <p:ext uri="{BB962C8B-B14F-4D97-AF65-F5344CB8AC3E}">
        <p14:creationId xmlns:p14="http://schemas.microsoft.com/office/powerpoint/2010/main" val="34828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 3">
    <p:bg>
      <p:bgPr>
        <a:solidFill>
          <a:schemeClr val="accent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736619" y="1299532"/>
            <a:ext cx="3420000" cy="4513561"/>
          </a:xfrm>
          <a:prstGeom prst="rect">
            <a:avLst/>
          </a:prstGeom>
        </p:spPr>
      </p:pic>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148563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 4">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99989" y="1323607"/>
            <a:ext cx="3888000" cy="4502947"/>
          </a:xfrm>
          <a:prstGeom prst="rect">
            <a:avLst/>
          </a:prstGeom>
        </p:spPr>
      </p:pic>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3"/>
              </a:buBlip>
              <a:defRPr sz="4500">
                <a:solidFill>
                  <a:schemeClr val="bg1"/>
                </a:solidFill>
              </a:defRPr>
            </a:lvl1pPr>
          </a:lstStyle>
          <a:p>
            <a:r>
              <a:rPr lang="sv-SE"/>
              <a:t>Skriv rubrik</a:t>
            </a:r>
          </a:p>
        </p:txBody>
      </p:sp>
    </p:spTree>
    <p:extLst>
      <p:ext uri="{BB962C8B-B14F-4D97-AF65-F5344CB8AC3E}">
        <p14:creationId xmlns:p14="http://schemas.microsoft.com/office/powerpoint/2010/main" val="289885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Kapitel 5">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5" name="Bildobjekt 4"/>
          <p:cNvPicPr>
            <a:picLocks noChangeAspect="1"/>
          </p:cNvPicPr>
          <p:nvPr userDrawn="1"/>
        </p:nvPicPr>
        <p:blipFill rotWithShape="1">
          <a:blip r:embed="rId3" cstate="print">
            <a:extLst>
              <a:ext uri="{28A0092B-C50C-407E-A947-70E740481C1C}">
                <a14:useLocalDpi xmlns:a14="http://schemas.microsoft.com/office/drawing/2010/main" val="0"/>
              </a:ext>
            </a:extLst>
          </a:blip>
          <a:srcRect l="2939" t="4064" b="4127"/>
          <a:stretch/>
        </p:blipFill>
        <p:spPr>
          <a:xfrm>
            <a:off x="870692" y="1053736"/>
            <a:ext cx="3638369" cy="4868093"/>
          </a:xfrm>
          <a:prstGeom prst="rect">
            <a:avLst/>
          </a:prstGeom>
        </p:spPr>
      </p:pic>
    </p:spTree>
    <p:extLst>
      <p:ext uri="{BB962C8B-B14F-4D97-AF65-F5344CB8AC3E}">
        <p14:creationId xmlns:p14="http://schemas.microsoft.com/office/powerpoint/2010/main" val="72240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pitel 6">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909" y="1295983"/>
            <a:ext cx="3780000" cy="4555656"/>
          </a:xfrm>
          <a:prstGeom prst="rect">
            <a:avLst/>
          </a:prstGeom>
        </p:spPr>
      </p:pic>
    </p:spTree>
    <p:extLst>
      <p:ext uri="{BB962C8B-B14F-4D97-AF65-F5344CB8AC3E}">
        <p14:creationId xmlns:p14="http://schemas.microsoft.com/office/powerpoint/2010/main" val="3156747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 7">
    <p:bg>
      <p:bgPr>
        <a:solidFill>
          <a:schemeClr val="accent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34370" y="888279"/>
            <a:ext cx="3780000" cy="5346865"/>
          </a:xfrm>
          <a:prstGeom prst="rect">
            <a:avLst/>
          </a:prstGeom>
        </p:spPr>
      </p:pic>
    </p:spTree>
    <p:extLst>
      <p:ext uri="{BB962C8B-B14F-4D97-AF65-F5344CB8AC3E}">
        <p14:creationId xmlns:p14="http://schemas.microsoft.com/office/powerpoint/2010/main" val="123797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 8">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19934" y="850674"/>
            <a:ext cx="3852000" cy="5448708"/>
          </a:xfrm>
          <a:prstGeom prst="rect">
            <a:avLst/>
          </a:prstGeom>
        </p:spPr>
      </p:pic>
    </p:spTree>
    <p:extLst>
      <p:ext uri="{BB962C8B-B14F-4D97-AF65-F5344CB8AC3E}">
        <p14:creationId xmlns:p14="http://schemas.microsoft.com/office/powerpoint/2010/main" val="1511225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Kapitel 9">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lvl1pPr>
          </a:lstStyle>
          <a:p>
            <a:r>
              <a:rPr lang="sv-SE"/>
              <a:t>Skriv rubrik</a:t>
            </a:r>
          </a:p>
        </p:txBody>
      </p:sp>
      <p:sp>
        <p:nvSpPr>
          <p:cNvPr id="3" name="Platshållare för text 2"/>
          <p:cNvSpPr>
            <a:spLocks noGrp="1"/>
          </p:cNvSpPr>
          <p:nvPr>
            <p:ph type="body" idx="1" hasCustomPrompt="1"/>
          </p:nvPr>
        </p:nvSpPr>
        <p:spPr>
          <a:xfrm>
            <a:off x="6218372" y="3311942"/>
            <a:ext cx="5055507" cy="2459419"/>
          </a:xfrm>
        </p:spPr>
        <p:txBody>
          <a:bodyPr lIns="0" tIns="0" rIns="0" bIns="0">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415" y="1351592"/>
            <a:ext cx="3744000" cy="4512279"/>
          </a:xfrm>
          <a:prstGeom prst="rect">
            <a:avLst/>
          </a:prstGeom>
        </p:spPr>
      </p:pic>
    </p:spTree>
    <p:extLst>
      <p:ext uri="{BB962C8B-B14F-4D97-AF65-F5344CB8AC3E}">
        <p14:creationId xmlns:p14="http://schemas.microsoft.com/office/powerpoint/2010/main" val="2456334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 10">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68150"/>
          </a:xfrm>
        </p:spPr>
        <p:txBody>
          <a:bodyPr lIns="0" tIns="0" rIns="0" bIns="0">
            <a:no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accent1"/>
                </a:solidFill>
              </a:defRPr>
            </a:lvl1pPr>
          </a:lstStyle>
          <a:p>
            <a:r>
              <a:rPr lang="sv-SE"/>
              <a:t>Skriv rubrik</a:t>
            </a:r>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884" y="60946"/>
            <a:ext cx="5616000" cy="7943931"/>
          </a:xfrm>
          <a:prstGeom prst="rect">
            <a:avLst/>
          </a:prstGeom>
        </p:spPr>
      </p:pic>
    </p:spTree>
    <p:extLst>
      <p:ext uri="{BB962C8B-B14F-4D97-AF65-F5344CB8AC3E}">
        <p14:creationId xmlns:p14="http://schemas.microsoft.com/office/powerpoint/2010/main" val="30054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2 utan bild">
    <p:bg>
      <p:bgPr>
        <a:solidFill>
          <a:schemeClr val="bg1"/>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3"/>
            <a:ext cx="7673975" cy="288000"/>
          </a:xfrm>
        </p:spPr>
        <p:txBody>
          <a:bodyPr lIns="0" tIns="0" rIns="0" bIns="0" anchor="b" anchorCtr="0">
            <a:noAutofit/>
          </a:bodyPr>
          <a:lstStyle>
            <a:lvl1pPr marL="0" indent="0">
              <a:buNone/>
              <a:defRPr sz="2200">
                <a:latin typeface="+mn-lt"/>
              </a:defRPr>
            </a:lvl1pPr>
          </a:lstStyle>
          <a:p>
            <a:pPr lvl="0"/>
            <a:r>
              <a:rPr lang="sv-SE"/>
              <a:t>Datum</a:t>
            </a:r>
          </a:p>
        </p:txBody>
      </p:sp>
      <p:pic>
        <p:nvPicPr>
          <p:cNvPr id="7" name="Bildobjekt 6"/>
          <p:cNvPicPr>
            <a:picLocks noChangeAspect="1"/>
          </p:cNvPicPr>
          <p:nvPr userDrawn="1"/>
        </p:nvPicPr>
        <p:blipFill>
          <a:blip r:embed="rId2"/>
          <a:stretch>
            <a:fillRect/>
          </a:stretch>
        </p:blipFill>
        <p:spPr>
          <a:xfrm>
            <a:off x="10882959" y="6197683"/>
            <a:ext cx="972000" cy="460715"/>
          </a:xfrm>
          <a:prstGeom prst="rect">
            <a:avLst/>
          </a:prstGeom>
        </p:spPr>
      </p:pic>
      <p:sp>
        <p:nvSpPr>
          <p:cNvPr id="8"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3"/>
              </a:buBlip>
              <a:defRPr sz="5000" b="1" baseline="0"/>
            </a:lvl1pPr>
          </a:lstStyle>
          <a:p>
            <a:r>
              <a:rPr lang="sv-SE"/>
              <a:t>Skriv rubrik</a:t>
            </a:r>
          </a:p>
        </p:txBody>
      </p:sp>
    </p:spTree>
    <p:extLst>
      <p:ext uri="{BB962C8B-B14F-4D97-AF65-F5344CB8AC3E}">
        <p14:creationId xmlns:p14="http://schemas.microsoft.com/office/powerpoint/2010/main" val="301258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 11">
    <p:bg>
      <p:bgPr>
        <a:solidFill>
          <a:schemeClr val="accent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6"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93376" y="1558247"/>
            <a:ext cx="4140000" cy="3959334"/>
          </a:xfrm>
          <a:prstGeom prst="rect">
            <a:avLst/>
          </a:prstGeom>
        </p:spPr>
      </p:pic>
    </p:spTree>
    <p:extLst>
      <p:ext uri="{BB962C8B-B14F-4D97-AF65-F5344CB8AC3E}">
        <p14:creationId xmlns:p14="http://schemas.microsoft.com/office/powerpoint/2010/main" val="86947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 12">
    <p:bg>
      <p:bgPr>
        <a:solidFill>
          <a:schemeClr val="accent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6218372" y="3311942"/>
            <a:ext cx="5055507" cy="2449781"/>
          </a:xfrm>
        </p:spPr>
        <p:txBody>
          <a:bodyPr lIns="0" tIns="0" rIns="0" bIns="0">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a:t>
            </a:r>
          </a:p>
        </p:txBody>
      </p:sp>
      <p:sp>
        <p:nvSpPr>
          <p:cNvPr id="9" name="Rubrik 1"/>
          <p:cNvSpPr>
            <a:spLocks noGrp="1"/>
          </p:cNvSpPr>
          <p:nvPr>
            <p:ph type="title" hasCustomPrompt="1"/>
          </p:nvPr>
        </p:nvSpPr>
        <p:spPr>
          <a:xfrm>
            <a:off x="5759046" y="2027494"/>
            <a:ext cx="5514833" cy="1199182"/>
          </a:xfrm>
        </p:spPr>
        <p:txBody>
          <a:bodyPr anchor="b"/>
          <a:lstStyle>
            <a:lvl1pPr marL="452438" indent="-452438">
              <a:buSzPct val="80000"/>
              <a:buFontTx/>
              <a:buBlip>
                <a:blip r:embed="rId2"/>
              </a:buBlip>
              <a:defRPr sz="4500">
                <a:solidFill>
                  <a:schemeClr val="bg1"/>
                </a:solidFill>
              </a:defRPr>
            </a:lvl1pPr>
          </a:lstStyle>
          <a:p>
            <a:r>
              <a:rPr lang="sv-SE"/>
              <a:t>Skriv rubrik</a:t>
            </a:r>
          </a:p>
        </p:txBody>
      </p:sp>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46217" y="287378"/>
            <a:ext cx="5292000" cy="6548299"/>
          </a:xfrm>
          <a:prstGeom prst="rect">
            <a:avLst/>
          </a:prstGeom>
        </p:spPr>
      </p:pic>
    </p:spTree>
    <p:extLst>
      <p:ext uri="{BB962C8B-B14F-4D97-AF65-F5344CB8AC3E}">
        <p14:creationId xmlns:p14="http://schemas.microsoft.com/office/powerpoint/2010/main" val="109095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3 utan bild">
    <p:bg>
      <p:bgPr>
        <a:solidFill>
          <a:schemeClr val="bg2"/>
        </a:solidFill>
        <a:effectLst/>
      </p:bgPr>
    </p:bg>
    <p:spTree>
      <p:nvGrpSpPr>
        <p:cNvPr id="1" name=""/>
        <p:cNvGrpSpPr/>
        <p:nvPr/>
      </p:nvGrpSpPr>
      <p:grpSpPr>
        <a:xfrm>
          <a:off x="0" y="0"/>
          <a:ext cx="0" cy="0"/>
          <a:chOff x="0" y="0"/>
          <a:chExt cx="0" cy="0"/>
        </a:xfrm>
      </p:grpSpPr>
      <p:sp>
        <p:nvSpPr>
          <p:cNvPr id="10" name="Underrubrik 2"/>
          <p:cNvSpPr>
            <a:spLocks noGrp="1"/>
          </p:cNvSpPr>
          <p:nvPr>
            <p:ph type="subTitle" idx="1" hasCustomPrompt="1"/>
          </p:nvPr>
        </p:nvSpPr>
        <p:spPr>
          <a:xfrm>
            <a:off x="1628530" y="2992975"/>
            <a:ext cx="7881258" cy="392695"/>
          </a:xfrm>
        </p:spPr>
        <p:txBody>
          <a:bodyPr lIns="0" tIns="0" rIns="0" bIns="0"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text här</a:t>
            </a:r>
          </a:p>
        </p:txBody>
      </p:sp>
      <p:sp>
        <p:nvSpPr>
          <p:cNvPr id="12" name="Datum"/>
          <p:cNvSpPr>
            <a:spLocks noGrp="1"/>
          </p:cNvSpPr>
          <p:nvPr>
            <p:ph type="body" sz="quarter" idx="10" hasCustomPrompt="1"/>
          </p:nvPr>
        </p:nvSpPr>
        <p:spPr>
          <a:xfrm>
            <a:off x="1632619" y="3474643"/>
            <a:ext cx="7673975" cy="288000"/>
          </a:xfrm>
        </p:spPr>
        <p:txBody>
          <a:bodyPr lIns="0" tIns="0" rIns="0" bIns="0" anchor="b" anchorCtr="0">
            <a:noAutofit/>
          </a:bodyPr>
          <a:lstStyle>
            <a:lvl1pPr marL="0" indent="0">
              <a:buNone/>
              <a:defRPr sz="2200">
                <a:latin typeface="+mn-lt"/>
              </a:defRPr>
            </a:lvl1pPr>
          </a:lstStyle>
          <a:p>
            <a:pPr lvl="0"/>
            <a:r>
              <a:rPr lang="sv-SE"/>
              <a:t>Datum</a:t>
            </a:r>
          </a:p>
        </p:txBody>
      </p:sp>
      <p:pic>
        <p:nvPicPr>
          <p:cNvPr id="7" name="Bildobjekt 6"/>
          <p:cNvPicPr>
            <a:picLocks noChangeAspect="1"/>
          </p:cNvPicPr>
          <p:nvPr userDrawn="1"/>
        </p:nvPicPr>
        <p:blipFill>
          <a:blip r:embed="rId2"/>
          <a:stretch>
            <a:fillRect/>
          </a:stretch>
        </p:blipFill>
        <p:spPr>
          <a:xfrm>
            <a:off x="10882959" y="6197683"/>
            <a:ext cx="972000" cy="460715"/>
          </a:xfrm>
          <a:prstGeom prst="rect">
            <a:avLst/>
          </a:prstGeom>
        </p:spPr>
      </p:pic>
      <p:sp>
        <p:nvSpPr>
          <p:cNvPr id="15" name="Rätvinklig triangel 14"/>
          <p:cNvSpPr/>
          <p:nvPr userDrawn="1"/>
        </p:nvSpPr>
        <p:spPr>
          <a:xfrm rot="16200000" flipH="1">
            <a:off x="7810073" y="-20738"/>
            <a:ext cx="4361188" cy="4402667"/>
          </a:xfrm>
          <a:prstGeom prst="r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p:cNvSpPr>
            <a:spLocks noGrp="1"/>
          </p:cNvSpPr>
          <p:nvPr>
            <p:ph type="ctrTitle" hasCustomPrompt="1"/>
          </p:nvPr>
        </p:nvSpPr>
        <p:spPr>
          <a:xfrm>
            <a:off x="985059" y="2196297"/>
            <a:ext cx="8558609" cy="777600"/>
          </a:xfrm>
        </p:spPr>
        <p:txBody>
          <a:bodyPr lIns="0" tIns="0" rIns="0" bIns="0" anchor="b">
            <a:noAutofit/>
          </a:bodyPr>
          <a:lstStyle>
            <a:lvl1pPr marL="627063" indent="-627063" algn="l">
              <a:buFontTx/>
              <a:buBlip>
                <a:blip r:embed="rId3"/>
              </a:buBlip>
              <a:defRPr sz="5000" b="1" baseline="0"/>
            </a:lvl1pPr>
          </a:lstStyle>
          <a:p>
            <a:r>
              <a:rPr lang="sv-SE"/>
              <a:t>Skriv rubrik</a:t>
            </a:r>
          </a:p>
        </p:txBody>
      </p:sp>
    </p:spTree>
    <p:extLst>
      <p:ext uri="{BB962C8B-B14F-4D97-AF65-F5344CB8AC3E}">
        <p14:creationId xmlns:p14="http://schemas.microsoft.com/office/powerpoint/2010/main" val="193431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2021-11-01</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5998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bild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13"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B245F0-8C00-48F4-962D-C2F1804975EA}" type="datetime1">
              <a:rPr lang="sv-SE" smtClean="0"/>
              <a:t>2021-11-01</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indent="0">
              <a:buFontTx/>
              <a:buNone/>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333713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bild höger blå">
    <p:bg>
      <p:bgPr>
        <a:solidFill>
          <a:srgbClr val="EAF6FB"/>
        </a:solidFill>
        <a:effectLst/>
      </p:bgPr>
    </p:bg>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617E1F7-944A-49C7-89B4-BDEBEDDBECC9}" type="datetime1">
              <a:rPr lang="sv-SE" smtClean="0"/>
              <a:t>2021-11-01</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396397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vänster och innehåll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8" hasCustomPrompt="1"/>
          </p:nvPr>
        </p:nvSpPr>
        <p:spPr>
          <a:xfrm>
            <a:off x="981528" y="1776539"/>
            <a:ext cx="3273039"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quarter" idx="17"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243A4BD-780C-4729-BC1B-3FE9BA0EDD42}" type="datetime1">
              <a:rPr lang="sv-SE" smtClean="0"/>
              <a:t>2021-11-01</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Tree>
    <p:extLst>
      <p:ext uri="{BB962C8B-B14F-4D97-AF65-F5344CB8AC3E}">
        <p14:creationId xmlns:p14="http://schemas.microsoft.com/office/powerpoint/2010/main" val="166137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vänster och innehåll">
    <p:bg>
      <p:bgPr>
        <a:solidFill>
          <a:srgbClr val="EAF6FB"/>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4" name="Platshållare för datum 3"/>
          <p:cNvSpPr>
            <a:spLocks noGrp="1"/>
          </p:cNvSpPr>
          <p:nvPr>
            <p:ph type="dt" sz="half" idx="10"/>
          </p:nvPr>
        </p:nvSpPr>
        <p:spPr/>
        <p:txBody>
          <a:bodyPr/>
          <a:lstStyle/>
          <a:p>
            <a:fld id="{3EBB61B2-F828-4876-AAD1-835C42D495F7}" type="datetime1">
              <a:rPr lang="sv-SE" smtClean="0"/>
              <a:t>2021-11-01</a:t>
            </a:fld>
            <a:endParaRPr lang="sv-SE"/>
          </a:p>
        </p:txBody>
      </p:sp>
      <p:sp>
        <p:nvSpPr>
          <p:cNvPr id="5" name="Platshållare för innehåll 4"/>
          <p:cNvSpPr>
            <a:spLocks noGrp="1"/>
          </p:cNvSpPr>
          <p:nvPr>
            <p:ph sz="quarter" idx="16" hasCustomPrompt="1"/>
          </p:nvPr>
        </p:nvSpPr>
        <p:spPr>
          <a:xfrm>
            <a:off x="4498976" y="1776413"/>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968375" y="1776539"/>
            <a:ext cx="3273039" cy="4093436"/>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41658132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68829" y="84084"/>
            <a:ext cx="8599714" cy="1040524"/>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981528" y="1776539"/>
            <a:ext cx="6766785" cy="4093436"/>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30519"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2021-11-01</a:t>
            </a:fld>
            <a:endParaRPr lang="sv-SE"/>
          </a:p>
        </p:txBody>
      </p:sp>
      <p:sp>
        <p:nvSpPr>
          <p:cNvPr id="6" name="Platshållare för bildnummer 5"/>
          <p:cNvSpPr>
            <a:spLocks noGrp="1"/>
          </p:cNvSpPr>
          <p:nvPr>
            <p:ph type="sldNum" sz="quarter" idx="4"/>
          </p:nvPr>
        </p:nvSpPr>
        <p:spPr>
          <a:xfrm>
            <a:off x="8893630"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a:p>
        </p:txBody>
      </p:sp>
      <p:pic>
        <p:nvPicPr>
          <p:cNvPr id="8" name="Bildobjekt 7"/>
          <p:cNvPicPr>
            <a:picLocks noChangeAspect="1"/>
          </p:cNvPicPr>
          <p:nvPr userDrawn="1"/>
        </p:nvPicPr>
        <p:blipFill>
          <a:blip r:embed="rId33"/>
          <a:stretch>
            <a:fillRect/>
          </a:stretch>
        </p:blipFill>
        <p:spPr>
          <a:xfrm>
            <a:off x="10882959" y="6197683"/>
            <a:ext cx="972000" cy="460715"/>
          </a:xfrm>
          <a:prstGeom prst="rect">
            <a:avLst/>
          </a:prstGeom>
        </p:spPr>
      </p:pic>
    </p:spTree>
    <p:extLst>
      <p:ext uri="{BB962C8B-B14F-4D97-AF65-F5344CB8AC3E}">
        <p14:creationId xmlns:p14="http://schemas.microsoft.com/office/powerpoint/2010/main" val="3875548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8" r:id="rId3"/>
    <p:sldLayoutId id="2147483689" r:id="rId4"/>
    <p:sldLayoutId id="2147483678" r:id="rId5"/>
    <p:sldLayoutId id="2147483650" r:id="rId6"/>
    <p:sldLayoutId id="2147483690" r:id="rId7"/>
    <p:sldLayoutId id="2147483692" r:id="rId8"/>
    <p:sldLayoutId id="2147483671" r:id="rId9"/>
    <p:sldLayoutId id="2147483674" r:id="rId10"/>
    <p:sldLayoutId id="2147483672" r:id="rId11"/>
    <p:sldLayoutId id="2147483673" r:id="rId12"/>
    <p:sldLayoutId id="2147483675" r:id="rId13"/>
    <p:sldLayoutId id="2147483652" r:id="rId14"/>
    <p:sldLayoutId id="2147483701" r:id="rId15"/>
    <p:sldLayoutId id="2147483676" r:id="rId16"/>
    <p:sldLayoutId id="2147483691" r:id="rId17"/>
    <p:sldLayoutId id="2147483654" r:id="rId18"/>
    <p:sldLayoutId id="2147483655" r:id="rId19"/>
    <p:sldLayoutId id="2147483651" r:id="rId20"/>
    <p:sldLayoutId id="2147483667" r:id="rId21"/>
    <p:sldLayoutId id="2147483668" r:id="rId22"/>
    <p:sldLayoutId id="2147483669"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Lst>
  <p:hf sldNum="0" hdr="0" ftr="0" dt="0"/>
  <p:txStyles>
    <p:title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p:titleStyle>
    <p:bodyStyle>
      <a:lvl1pPr marL="266400" indent="-266400" algn="l" defTabSz="914400" rtl="0" eaLnBrk="1" latinLnBrk="0" hangingPunct="1">
        <a:lnSpc>
          <a:spcPct val="100000"/>
        </a:lnSpc>
        <a:spcBef>
          <a:spcPts val="1400"/>
        </a:spcBef>
        <a:spcAft>
          <a:spcPts val="600"/>
        </a:spcAft>
        <a:buSzPct val="73000"/>
        <a:buFontTx/>
        <a:buBlip>
          <a:blip r:embed="rId34"/>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8" userDrawn="1">
          <p15:clr>
            <a:srgbClr val="F26B43"/>
          </p15:clr>
        </p15:guide>
        <p15:guide id="2" pos="3840" userDrawn="1">
          <p15:clr>
            <a:srgbClr val="F26B43"/>
          </p15:clr>
        </p15:guide>
        <p15:guide id="3" pos="7106" userDrawn="1">
          <p15:clr>
            <a:srgbClr val="F26B43"/>
          </p15:clr>
        </p15:guide>
        <p15:guide id="4" orient="horz" pos="1117" userDrawn="1">
          <p15:clr>
            <a:srgbClr val="F26B43"/>
          </p15:clr>
        </p15:guide>
        <p15:guide id="5" pos="619" userDrawn="1">
          <p15:clr>
            <a:srgbClr val="F26B43"/>
          </p15:clr>
        </p15:guide>
        <p15:guide id="6" pos="4883" userDrawn="1">
          <p15:clr>
            <a:srgbClr val="F26B43"/>
          </p15:clr>
        </p15:guide>
        <p15:guide id="7" orient="horz" pos="41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355" y="4544916"/>
            <a:ext cx="8558609" cy="869262"/>
          </a:xfrm>
        </p:spPr>
        <p:txBody>
          <a:bodyPr/>
          <a:lstStyle/>
          <a:p>
            <a:r>
              <a:rPr lang="sv-SE" dirty="0"/>
              <a:t>Kompetensförsörjning i en föränderlig tid</a:t>
            </a:r>
            <a:endParaRPr lang="sv-SE" sz="3600" dirty="0"/>
          </a:p>
        </p:txBody>
      </p:sp>
      <p:sp>
        <p:nvSpPr>
          <p:cNvPr id="3" name="Subtitle 2"/>
          <p:cNvSpPr>
            <a:spLocks noGrp="1"/>
          </p:cNvSpPr>
          <p:nvPr>
            <p:ph type="subTitle" idx="1"/>
          </p:nvPr>
        </p:nvSpPr>
        <p:spPr>
          <a:xfrm>
            <a:off x="2265558" y="5445093"/>
            <a:ext cx="7917406" cy="392695"/>
          </a:xfrm>
        </p:spPr>
        <p:txBody>
          <a:bodyPr/>
          <a:lstStyle/>
          <a:p>
            <a:r>
              <a:rPr lang="sv-SE" dirty="0"/>
              <a:t>Kristian Seth, Analyschef, Tillväxtverket</a:t>
            </a:r>
          </a:p>
        </p:txBody>
      </p:sp>
      <p:sp>
        <p:nvSpPr>
          <p:cNvPr id="4" name="Text Placeholder 3"/>
          <p:cNvSpPr>
            <a:spLocks noGrp="1"/>
          </p:cNvSpPr>
          <p:nvPr>
            <p:ph type="body" sz="quarter" idx="10"/>
          </p:nvPr>
        </p:nvSpPr>
        <p:spPr>
          <a:xfrm>
            <a:off x="2265558" y="6052395"/>
            <a:ext cx="7673975" cy="288000"/>
          </a:xfrm>
        </p:spPr>
        <p:txBody>
          <a:bodyPr/>
          <a:lstStyle/>
          <a:p>
            <a:r>
              <a:rPr lang="sv-SE" dirty="0"/>
              <a:t>2021-11-09</a:t>
            </a:r>
          </a:p>
        </p:txBody>
      </p:sp>
    </p:spTree>
    <p:extLst>
      <p:ext uri="{BB962C8B-B14F-4D97-AF65-F5344CB8AC3E}">
        <p14:creationId xmlns:p14="http://schemas.microsoft.com/office/powerpoint/2010/main" val="307990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4DE39-5919-4CB7-A2CA-444EFB84B0BF}"/>
              </a:ext>
            </a:extLst>
          </p:cNvPr>
          <p:cNvSpPr>
            <a:spLocks noGrp="1"/>
          </p:cNvSpPr>
          <p:nvPr>
            <p:ph type="title"/>
          </p:nvPr>
        </p:nvSpPr>
        <p:spPr>
          <a:xfrm>
            <a:off x="968375" y="270252"/>
            <a:ext cx="11158516" cy="643560"/>
          </a:xfrm>
        </p:spPr>
        <p:txBody>
          <a:bodyPr/>
          <a:lstStyle/>
          <a:p>
            <a:r>
              <a:rPr lang="sv-SE" sz="3600" dirty="0"/>
              <a:t>Brister i matchningen, exempel från IT-sektorn</a:t>
            </a:r>
          </a:p>
        </p:txBody>
      </p:sp>
      <p:sp>
        <p:nvSpPr>
          <p:cNvPr id="3" name="Platshållare för text 2">
            <a:extLst>
              <a:ext uri="{FF2B5EF4-FFF2-40B4-BE49-F238E27FC236}">
                <a16:creationId xmlns:a16="http://schemas.microsoft.com/office/drawing/2014/main" id="{8746F6F6-8FCD-45CB-9741-C2D706CBDCE5}"/>
              </a:ext>
            </a:extLst>
          </p:cNvPr>
          <p:cNvSpPr>
            <a:spLocks noGrp="1"/>
          </p:cNvSpPr>
          <p:nvPr>
            <p:ph type="body" sz="quarter" idx="15"/>
          </p:nvPr>
        </p:nvSpPr>
        <p:spPr>
          <a:xfrm>
            <a:off x="968375" y="1016466"/>
            <a:ext cx="9526253" cy="473075"/>
          </a:xfrm>
        </p:spPr>
        <p:txBody>
          <a:bodyPr/>
          <a:lstStyle/>
          <a:p>
            <a:r>
              <a:rPr lang="sv-SE" sz="1800" b="0" i="0" u="none" strike="noStrike" baseline="0" dirty="0">
                <a:solidFill>
                  <a:srgbClr val="000000"/>
                </a:solidFill>
                <a:latin typeface="Calibri" panose="020F0502020204030204" pitchFamily="34" charset="0"/>
              </a:rPr>
              <a:t>Matchning av datautbildade, eftergymnasial nivå (45D), 2018, efter kön och andel. </a:t>
            </a:r>
            <a:endParaRPr lang="sv-SE" dirty="0"/>
          </a:p>
        </p:txBody>
      </p:sp>
      <p:pic>
        <p:nvPicPr>
          <p:cNvPr id="6" name="Bildobjekt 5">
            <a:extLst>
              <a:ext uri="{FF2B5EF4-FFF2-40B4-BE49-F238E27FC236}">
                <a16:creationId xmlns:a16="http://schemas.microsoft.com/office/drawing/2014/main" id="{158222FC-086C-4AB2-8BC7-2758368AB010}"/>
              </a:ext>
            </a:extLst>
          </p:cNvPr>
          <p:cNvPicPr>
            <a:picLocks noChangeAspect="1"/>
          </p:cNvPicPr>
          <p:nvPr/>
        </p:nvPicPr>
        <p:blipFill>
          <a:blip r:embed="rId3"/>
          <a:stretch>
            <a:fillRect/>
          </a:stretch>
        </p:blipFill>
        <p:spPr>
          <a:xfrm>
            <a:off x="968375" y="1384663"/>
            <a:ext cx="6976992" cy="4559525"/>
          </a:xfrm>
          <a:prstGeom prst="rect">
            <a:avLst/>
          </a:prstGeom>
        </p:spPr>
      </p:pic>
      <p:sp>
        <p:nvSpPr>
          <p:cNvPr id="7" name="textruta 6">
            <a:extLst>
              <a:ext uri="{FF2B5EF4-FFF2-40B4-BE49-F238E27FC236}">
                <a16:creationId xmlns:a16="http://schemas.microsoft.com/office/drawing/2014/main" id="{00B71E48-0A41-48D7-A224-7CC12CB58156}"/>
              </a:ext>
            </a:extLst>
          </p:cNvPr>
          <p:cNvSpPr txBox="1"/>
          <p:nvPr/>
        </p:nvSpPr>
        <p:spPr>
          <a:xfrm>
            <a:off x="1040235" y="6174297"/>
            <a:ext cx="8405763" cy="369332"/>
          </a:xfrm>
          <a:prstGeom prst="rect">
            <a:avLst/>
          </a:prstGeom>
          <a:noFill/>
        </p:spPr>
        <p:txBody>
          <a:bodyPr wrap="none" rtlCol="0">
            <a:spAutoFit/>
          </a:bodyPr>
          <a:lstStyle/>
          <a:p>
            <a:r>
              <a:rPr lang="sv-SE"/>
              <a:t>Källa: Bearbetad data från Regionala matchningsindikatorer (RMI, SCB och </a:t>
            </a:r>
            <a:r>
              <a:rPr lang="sv-SE" err="1"/>
              <a:t>Tillväxtverket</a:t>
            </a:r>
            <a:endParaRPr lang="sv-SE"/>
          </a:p>
        </p:txBody>
      </p:sp>
    </p:spTree>
    <p:extLst>
      <p:ext uri="{BB962C8B-B14F-4D97-AF65-F5344CB8AC3E}">
        <p14:creationId xmlns:p14="http://schemas.microsoft.com/office/powerpoint/2010/main" val="375807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F8DB5-1FDB-43EA-AD1A-CE42A7111E63}"/>
              </a:ext>
            </a:extLst>
          </p:cNvPr>
          <p:cNvSpPr>
            <a:spLocks noGrp="1"/>
          </p:cNvSpPr>
          <p:nvPr>
            <p:ph type="title"/>
          </p:nvPr>
        </p:nvSpPr>
        <p:spPr>
          <a:xfrm>
            <a:off x="924560" y="84084"/>
            <a:ext cx="10939491" cy="1040524"/>
          </a:xfrm>
        </p:spPr>
        <p:txBody>
          <a:bodyPr/>
          <a:lstStyle/>
          <a:p>
            <a:r>
              <a:rPr lang="sv-SE" sz="4000" dirty="0"/>
              <a:t>Färre unga i norr att ersätta den äldre arbetskraften</a:t>
            </a:r>
          </a:p>
        </p:txBody>
      </p:sp>
      <p:sp>
        <p:nvSpPr>
          <p:cNvPr id="14" name="Text Placeholder 2">
            <a:extLst>
              <a:ext uri="{FF2B5EF4-FFF2-40B4-BE49-F238E27FC236}">
                <a16:creationId xmlns:a16="http://schemas.microsoft.com/office/drawing/2014/main" id="{07C38ECB-495E-43DA-A348-F3766DE36F48}"/>
              </a:ext>
            </a:extLst>
          </p:cNvPr>
          <p:cNvSpPr>
            <a:spLocks noGrp="1"/>
          </p:cNvSpPr>
          <p:nvPr>
            <p:ph type="body" sz="quarter" idx="15"/>
          </p:nvPr>
        </p:nvSpPr>
        <p:spPr>
          <a:xfrm>
            <a:off x="4840674" y="1214084"/>
            <a:ext cx="7023377" cy="571277"/>
          </a:xfrm>
        </p:spPr>
        <p:txBody>
          <a:bodyPr/>
          <a:lstStyle/>
          <a:p>
            <a:r>
              <a:rPr lang="sv-SE" sz="1800" dirty="0"/>
              <a:t>Ersättningskvot för arbetskraften – kvot </a:t>
            </a:r>
            <a:r>
              <a:rPr lang="sv-SE" sz="1800"/>
              <a:t>mellan befolkning </a:t>
            </a:r>
            <a:r>
              <a:rPr lang="sv-SE" sz="1800" dirty="0"/>
              <a:t>i åldersgrupp 55-64 </a:t>
            </a:r>
            <a:r>
              <a:rPr lang="sv-SE" sz="1800"/>
              <a:t>år</a:t>
            </a:r>
            <a:r>
              <a:rPr lang="sv-SE" sz="1800" dirty="0"/>
              <a:t> och 20-29 år</a:t>
            </a:r>
            <a:r>
              <a:rPr lang="en-US" sz="1800" dirty="0"/>
              <a:t> </a:t>
            </a:r>
          </a:p>
        </p:txBody>
      </p:sp>
      <p:sp>
        <p:nvSpPr>
          <p:cNvPr id="16" name="Text Placeholder 3">
            <a:extLst>
              <a:ext uri="{FF2B5EF4-FFF2-40B4-BE49-F238E27FC236}">
                <a16:creationId xmlns:a16="http://schemas.microsoft.com/office/drawing/2014/main" id="{A1BAE586-5AD1-474E-909F-F620C681C3AA}"/>
              </a:ext>
            </a:extLst>
          </p:cNvPr>
          <p:cNvSpPr>
            <a:spLocks noGrp="1"/>
          </p:cNvSpPr>
          <p:nvPr>
            <p:ph type="body" sz="quarter" idx="17"/>
          </p:nvPr>
        </p:nvSpPr>
        <p:spPr>
          <a:xfrm>
            <a:off x="4840674" y="1874838"/>
            <a:ext cx="6027954" cy="4113212"/>
          </a:xfrm>
        </p:spPr>
        <p:txBody>
          <a:bodyPr/>
          <a:lstStyle/>
          <a:p>
            <a:r>
              <a:rPr lang="sv-SE" sz="2300" dirty="0"/>
              <a:t>I de nordligaste inlandskommunerna är ersättningskvoten över 1,25 – det vill säga </a:t>
            </a:r>
            <a:r>
              <a:rPr lang="sv-SE" sz="2300"/>
              <a:t>att </a:t>
            </a:r>
            <a:r>
              <a:rPr lang="sv-SE" sz="2300" dirty="0"/>
              <a:t>för fem personer som lämnar arbetskraften finns bara fyra personer som ersätter</a:t>
            </a:r>
          </a:p>
          <a:p>
            <a:r>
              <a:rPr lang="sv-SE" sz="2300" dirty="0"/>
              <a:t>Motsvarande siffra för Stockholms län under 1</a:t>
            </a:r>
            <a:r>
              <a:rPr lang="sv-SE" sz="2300"/>
              <a:t>,</a:t>
            </a:r>
            <a:r>
              <a:rPr lang="sv-SE" sz="2300" dirty="0"/>
              <a:t> vilket innebär att det finns fler personer att ersätta de som lämnar arbetskraften </a:t>
            </a:r>
          </a:p>
          <a:p>
            <a:r>
              <a:rPr lang="sv-SE" sz="2300" dirty="0"/>
              <a:t>Storstadsregioner och delar av södra Sverige kommer ha mindre problem att ersätta den arbetskraft som är på väg ut </a:t>
            </a:r>
          </a:p>
        </p:txBody>
      </p:sp>
      <p:pic>
        <p:nvPicPr>
          <p:cNvPr id="7" name="Platshållare för innehåll 6">
            <a:extLst>
              <a:ext uri="{FF2B5EF4-FFF2-40B4-BE49-F238E27FC236}">
                <a16:creationId xmlns:a16="http://schemas.microsoft.com/office/drawing/2014/main" id="{9CF35424-13C4-40D6-B6F3-7227F542ACD3}"/>
              </a:ext>
            </a:extLst>
          </p:cNvPr>
          <p:cNvPicPr>
            <a:picLocks noGrp="1" noChangeAspect="1"/>
          </p:cNvPicPr>
          <p:nvPr>
            <p:ph type="pic" sz="quarter" idx="14"/>
          </p:nvPr>
        </p:nvPicPr>
        <p:blipFill rotWithShape="1">
          <a:blip r:embed="rId3"/>
          <a:stretch/>
        </p:blipFill>
        <p:spPr>
          <a:xfrm>
            <a:off x="1053854" y="1062640"/>
            <a:ext cx="3786820" cy="5737608"/>
          </a:xfrm>
          <a:noFill/>
        </p:spPr>
      </p:pic>
      <p:sp>
        <p:nvSpPr>
          <p:cNvPr id="8" name="textruta 7">
            <a:extLst>
              <a:ext uri="{FF2B5EF4-FFF2-40B4-BE49-F238E27FC236}">
                <a16:creationId xmlns:a16="http://schemas.microsoft.com/office/drawing/2014/main" id="{E60BE51F-9035-47F2-B218-CF20BE2B031E}"/>
              </a:ext>
            </a:extLst>
          </p:cNvPr>
          <p:cNvSpPr txBox="1"/>
          <p:nvPr/>
        </p:nvSpPr>
        <p:spPr>
          <a:xfrm>
            <a:off x="4840674" y="6490011"/>
            <a:ext cx="5786438" cy="276999"/>
          </a:xfrm>
          <a:prstGeom prst="rect">
            <a:avLst/>
          </a:prstGeom>
          <a:noFill/>
        </p:spPr>
        <p:txBody>
          <a:bodyPr wrap="square" rtlCol="0">
            <a:spAutoFit/>
          </a:bodyPr>
          <a:lstStyle/>
          <a:p>
            <a:r>
              <a:rPr lang="sv-SE" sz="1200" dirty="0"/>
              <a:t>Källa: Tillstånd och trender för regional tillväxt 2020</a:t>
            </a:r>
          </a:p>
        </p:txBody>
      </p:sp>
    </p:spTree>
    <p:extLst>
      <p:ext uri="{BB962C8B-B14F-4D97-AF65-F5344CB8AC3E}">
        <p14:creationId xmlns:p14="http://schemas.microsoft.com/office/powerpoint/2010/main" val="249352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4B1C351-E685-4B70-B4C9-3B6AE4E19187}"/>
              </a:ext>
            </a:extLst>
          </p:cNvPr>
          <p:cNvPicPr>
            <a:picLocks noChangeAspect="1"/>
          </p:cNvPicPr>
          <p:nvPr/>
        </p:nvPicPr>
        <p:blipFill>
          <a:blip r:embed="rId3"/>
          <a:stretch>
            <a:fillRect/>
          </a:stretch>
        </p:blipFill>
        <p:spPr>
          <a:xfrm>
            <a:off x="5695385" y="1502033"/>
            <a:ext cx="6365983" cy="5337220"/>
          </a:xfrm>
          <a:prstGeom prst="rect">
            <a:avLst/>
          </a:prstGeom>
        </p:spPr>
      </p:pic>
      <p:sp>
        <p:nvSpPr>
          <p:cNvPr id="5" name="Title 4"/>
          <p:cNvSpPr>
            <a:spLocks noGrp="1"/>
          </p:cNvSpPr>
          <p:nvPr>
            <p:ph type="title"/>
          </p:nvPr>
        </p:nvSpPr>
        <p:spPr>
          <a:xfrm>
            <a:off x="649845" y="116901"/>
            <a:ext cx="11057787" cy="903942"/>
          </a:xfrm>
        </p:spPr>
        <p:txBody>
          <a:bodyPr/>
          <a:lstStyle/>
          <a:p>
            <a:r>
              <a:rPr lang="sv-SE" dirty="0"/>
              <a:t>Arbetskraft till framtidens industri</a:t>
            </a:r>
          </a:p>
        </p:txBody>
      </p:sp>
      <p:sp>
        <p:nvSpPr>
          <p:cNvPr id="7" name="Content Placeholder 6"/>
          <p:cNvSpPr>
            <a:spLocks noGrp="1"/>
          </p:cNvSpPr>
          <p:nvPr>
            <p:ph sz="quarter" idx="16"/>
          </p:nvPr>
        </p:nvSpPr>
        <p:spPr>
          <a:xfrm>
            <a:off x="620425" y="1507846"/>
            <a:ext cx="4838105" cy="4107813"/>
          </a:xfrm>
        </p:spPr>
        <p:txBody>
          <a:bodyPr vert="horz" lIns="0" tIns="0" rIns="0" bIns="0" rtlCol="0" anchor="t">
            <a:noAutofit/>
          </a:bodyPr>
          <a:lstStyle/>
          <a:p>
            <a:pPr marL="266065" indent="-266065">
              <a:buFont typeface="Arial"/>
              <a:buChar char="•"/>
            </a:pPr>
            <a:r>
              <a:rPr lang="sv-SE" sz="2800" dirty="0">
                <a:latin typeface="Calibri Light"/>
                <a:cs typeface="Calibri Light"/>
              </a:rPr>
              <a:t>Växande regionala klyftor</a:t>
            </a:r>
          </a:p>
          <a:p>
            <a:pPr marL="266065" indent="-266065">
              <a:buFont typeface="Arial"/>
              <a:buChar char="•"/>
            </a:pPr>
            <a:r>
              <a:rPr lang="sv-SE" sz="2800" dirty="0">
                <a:latin typeface="Calibri Light"/>
                <a:cs typeface="Calibri Light"/>
              </a:rPr>
              <a:t>Vi har industriell specialisering i hela landet och kunskapskraven ökar</a:t>
            </a:r>
          </a:p>
          <a:p>
            <a:pPr marL="266065" indent="-266065">
              <a:buFont typeface="Arial"/>
              <a:buChar char="•"/>
            </a:pPr>
            <a:r>
              <a:rPr lang="sv-SE" sz="2800" dirty="0">
                <a:latin typeface="Calibri Light"/>
                <a:cs typeface="Calibri Light"/>
              </a:rPr>
              <a:t>Investera i teknologi och kunskap för framtiden</a:t>
            </a:r>
          </a:p>
          <a:p>
            <a:pPr marL="266065" indent="-266065">
              <a:buFont typeface="Arial"/>
              <a:buChar char="•"/>
            </a:pPr>
            <a:r>
              <a:rPr lang="sv-SE" sz="2800" dirty="0">
                <a:latin typeface="Calibri Light"/>
                <a:cs typeface="Calibri Light"/>
              </a:rPr>
              <a:t>Nå fler grupper</a:t>
            </a:r>
          </a:p>
        </p:txBody>
      </p:sp>
      <p:sp>
        <p:nvSpPr>
          <p:cNvPr id="3" name="textruta 2">
            <a:extLst>
              <a:ext uri="{FF2B5EF4-FFF2-40B4-BE49-F238E27FC236}">
                <a16:creationId xmlns:a16="http://schemas.microsoft.com/office/drawing/2014/main" id="{C4B699CE-0074-469A-B7A9-F52BF5E097BE}"/>
              </a:ext>
            </a:extLst>
          </p:cNvPr>
          <p:cNvSpPr txBox="1"/>
          <p:nvPr/>
        </p:nvSpPr>
        <p:spPr>
          <a:xfrm>
            <a:off x="6884183" y="1338741"/>
            <a:ext cx="3923125" cy="369332"/>
          </a:xfrm>
          <a:prstGeom prst="rect">
            <a:avLst/>
          </a:prstGeom>
          <a:noFill/>
        </p:spPr>
        <p:txBody>
          <a:bodyPr wrap="none" lIns="91440" tIns="45720" rIns="91440" bIns="45720" rtlCol="0" anchor="t">
            <a:spAutoFit/>
          </a:bodyPr>
          <a:lstStyle/>
          <a:p>
            <a:r>
              <a:rPr lang="sv-SE"/>
              <a:t>Andel högutbildade (x-axel) efter region</a:t>
            </a:r>
            <a:endParaRPr lang="sv-SE">
              <a:cs typeface="Calibri"/>
            </a:endParaRPr>
          </a:p>
        </p:txBody>
      </p:sp>
      <p:sp>
        <p:nvSpPr>
          <p:cNvPr id="4" name="textruta 3">
            <a:extLst>
              <a:ext uri="{FF2B5EF4-FFF2-40B4-BE49-F238E27FC236}">
                <a16:creationId xmlns:a16="http://schemas.microsoft.com/office/drawing/2014/main" id="{B23EEA95-B46B-406E-84B7-84272BB49BF3}"/>
              </a:ext>
            </a:extLst>
          </p:cNvPr>
          <p:cNvSpPr txBox="1"/>
          <p:nvPr/>
        </p:nvSpPr>
        <p:spPr>
          <a:xfrm>
            <a:off x="649845" y="6349511"/>
            <a:ext cx="4604530" cy="307777"/>
          </a:xfrm>
          <a:prstGeom prst="rect">
            <a:avLst/>
          </a:prstGeom>
          <a:noFill/>
        </p:spPr>
        <p:txBody>
          <a:bodyPr wrap="none" lIns="91440" tIns="45720" rIns="91440" bIns="45720" rtlCol="0" anchor="t">
            <a:spAutoFit/>
          </a:bodyPr>
          <a:lstStyle/>
          <a:p>
            <a:r>
              <a:rPr lang="sv-SE" sz="1400" dirty="0"/>
              <a:t>Källa: Tillstånd och trender för regional tillväxt, </a:t>
            </a:r>
            <a:r>
              <a:rPr lang="sv-SE" sz="1400" dirty="0" err="1"/>
              <a:t>Tillväxtverket</a:t>
            </a:r>
            <a:endParaRPr lang="sv-SE" sz="1400" dirty="0"/>
          </a:p>
        </p:txBody>
      </p:sp>
      <p:sp>
        <p:nvSpPr>
          <p:cNvPr id="8" name="TextBox 7">
            <a:extLst>
              <a:ext uri="{FF2B5EF4-FFF2-40B4-BE49-F238E27FC236}">
                <a16:creationId xmlns:a16="http://schemas.microsoft.com/office/drawing/2014/main" id="{A587CF59-01EE-435D-A462-0806CABB4155}"/>
              </a:ext>
            </a:extLst>
          </p:cNvPr>
          <p:cNvSpPr txBox="1"/>
          <p:nvPr/>
        </p:nvSpPr>
        <p:spPr>
          <a:xfrm rot="16200000">
            <a:off x="3818628" y="3387306"/>
            <a:ext cx="3778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t>Förändring andel högutbildade</a:t>
            </a:r>
            <a:endParaRPr lang="sv-SE">
              <a:cs typeface="Calibri"/>
            </a:endParaRPr>
          </a:p>
        </p:txBody>
      </p:sp>
    </p:spTree>
    <p:extLst>
      <p:ext uri="{BB962C8B-B14F-4D97-AF65-F5344CB8AC3E}">
        <p14:creationId xmlns:p14="http://schemas.microsoft.com/office/powerpoint/2010/main" val="418408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03E0C-FCD9-4EC7-A1F9-66063AAD2959}"/>
              </a:ext>
            </a:extLst>
          </p:cNvPr>
          <p:cNvSpPr>
            <a:spLocks noGrp="1"/>
          </p:cNvSpPr>
          <p:nvPr>
            <p:ph type="title"/>
          </p:nvPr>
        </p:nvSpPr>
        <p:spPr>
          <a:xfrm>
            <a:off x="981530" y="467764"/>
            <a:ext cx="8599714" cy="1040524"/>
          </a:xfrm>
        </p:spPr>
        <p:txBody>
          <a:bodyPr/>
          <a:lstStyle/>
          <a:p>
            <a:r>
              <a:rPr lang="sv-SE" sz="6000" dirty="0"/>
              <a:t>Innehåll</a:t>
            </a:r>
          </a:p>
        </p:txBody>
      </p:sp>
      <p:sp>
        <p:nvSpPr>
          <p:cNvPr id="4" name="Platshållare för innehåll 3">
            <a:extLst>
              <a:ext uri="{FF2B5EF4-FFF2-40B4-BE49-F238E27FC236}">
                <a16:creationId xmlns:a16="http://schemas.microsoft.com/office/drawing/2014/main" id="{A304F180-6B8C-4919-A189-F9230B660037}"/>
              </a:ext>
            </a:extLst>
          </p:cNvPr>
          <p:cNvSpPr>
            <a:spLocks noGrp="1"/>
          </p:cNvSpPr>
          <p:nvPr>
            <p:ph sz="quarter" idx="16"/>
          </p:nvPr>
        </p:nvSpPr>
        <p:spPr>
          <a:xfrm>
            <a:off x="981530" y="1776538"/>
            <a:ext cx="10252527" cy="4093436"/>
          </a:xfrm>
        </p:spPr>
        <p:txBody>
          <a:bodyPr/>
          <a:lstStyle/>
          <a:p>
            <a:r>
              <a:rPr lang="sv-SE" sz="3200" dirty="0"/>
              <a:t>Varifrån kommer vi? Krisens effekter</a:t>
            </a:r>
          </a:p>
          <a:p>
            <a:r>
              <a:rPr lang="sv-SE" sz="3200" dirty="0"/>
              <a:t>Läget på arbetsmarknaden och utmaningar i kompetensförsörjningen</a:t>
            </a:r>
          </a:p>
          <a:p>
            <a:r>
              <a:rPr lang="sv-SE" sz="3200" dirty="0"/>
              <a:t>Framtiden</a:t>
            </a:r>
          </a:p>
          <a:p>
            <a:endParaRPr lang="sv-SE" dirty="0"/>
          </a:p>
        </p:txBody>
      </p:sp>
    </p:spTree>
    <p:extLst>
      <p:ext uri="{BB962C8B-B14F-4D97-AF65-F5344CB8AC3E}">
        <p14:creationId xmlns:p14="http://schemas.microsoft.com/office/powerpoint/2010/main" val="194616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EC31EC-140E-46C5-B259-14C51E7FF64D}"/>
              </a:ext>
            </a:extLst>
          </p:cNvPr>
          <p:cNvSpPr>
            <a:spLocks noGrp="1"/>
          </p:cNvSpPr>
          <p:nvPr>
            <p:ph type="title"/>
          </p:nvPr>
        </p:nvSpPr>
        <p:spPr/>
        <p:txBody>
          <a:bodyPr/>
          <a:lstStyle/>
          <a:p>
            <a:r>
              <a:rPr lang="sv-SE" dirty="0"/>
              <a:t>Vilka branscher drabbades värst? </a:t>
            </a:r>
          </a:p>
        </p:txBody>
      </p:sp>
      <p:sp>
        <p:nvSpPr>
          <p:cNvPr id="3" name="Platshållare för text 2">
            <a:extLst>
              <a:ext uri="{FF2B5EF4-FFF2-40B4-BE49-F238E27FC236}">
                <a16:creationId xmlns:a16="http://schemas.microsoft.com/office/drawing/2014/main" id="{46F129FD-8B20-473B-A249-DBD16B516FD6}"/>
              </a:ext>
            </a:extLst>
          </p:cNvPr>
          <p:cNvSpPr>
            <a:spLocks noGrp="1"/>
          </p:cNvSpPr>
          <p:nvPr>
            <p:ph type="body" sz="quarter" idx="15"/>
          </p:nvPr>
        </p:nvSpPr>
        <p:spPr>
          <a:xfrm>
            <a:off x="975496" y="1176500"/>
            <a:ext cx="10841886" cy="541956"/>
          </a:xfrm>
        </p:spPr>
        <p:txBody>
          <a:bodyPr vert="horz" lIns="0" tIns="0" rIns="0" bIns="0" rtlCol="0" anchor="t">
            <a:noAutofit/>
          </a:bodyPr>
          <a:lstStyle/>
          <a:p>
            <a:r>
              <a:rPr lang="sv-SE" sz="1800" b="0"/>
              <a:t>Omsättningsutvecklingen i procent summerat över de senaste fem kvartalen jämfört med motsvarande </a:t>
            </a:r>
            <a:r>
              <a:rPr lang="sv-SE" sz="1800" b="0">
                <a:ea typeface="+mj-lt"/>
                <a:cs typeface="+mj-lt"/>
              </a:rPr>
              <a:t>föregående </a:t>
            </a:r>
            <a:r>
              <a:rPr lang="sv-SE" sz="1800" b="0"/>
              <a:t>period (2020 K2 till 2021 K2 jmf med 2018 K2 till 2019 K2)</a:t>
            </a:r>
          </a:p>
        </p:txBody>
      </p:sp>
      <p:graphicFrame>
        <p:nvGraphicFramePr>
          <p:cNvPr id="9" name="Platshållare för innehåll 8">
            <a:extLst>
              <a:ext uri="{FF2B5EF4-FFF2-40B4-BE49-F238E27FC236}">
                <a16:creationId xmlns:a16="http://schemas.microsoft.com/office/drawing/2014/main" id="{79A2C130-5D10-465E-A964-6897A75CA720}"/>
              </a:ext>
            </a:extLst>
          </p:cNvPr>
          <p:cNvGraphicFramePr>
            <a:graphicFrameLocks noGrp="1"/>
          </p:cNvGraphicFramePr>
          <p:nvPr>
            <p:ph sz="quarter" idx="16"/>
          </p:nvPr>
        </p:nvGraphicFramePr>
        <p:xfrm>
          <a:off x="981075" y="1889759"/>
          <a:ext cx="10310072" cy="39808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1">
            <a:extLst>
              <a:ext uri="{FF2B5EF4-FFF2-40B4-BE49-F238E27FC236}">
                <a16:creationId xmlns:a16="http://schemas.microsoft.com/office/drawing/2014/main" id="{EE64A7B2-FF9D-47FD-8CD9-A5B9919F056E}"/>
              </a:ext>
            </a:extLst>
          </p:cNvPr>
          <p:cNvSpPr txBox="1"/>
          <p:nvPr/>
        </p:nvSpPr>
        <p:spPr>
          <a:xfrm>
            <a:off x="884191" y="6129219"/>
            <a:ext cx="3445934" cy="261610"/>
          </a:xfrm>
          <a:prstGeom prst="rect">
            <a:avLst/>
          </a:prstGeom>
          <a:noFill/>
        </p:spPr>
        <p:txBody>
          <a:bodyPr wrap="square" lIns="91440" tIns="45720" rIns="91440" bIns="45720" rtlCol="0" anchor="t">
            <a:spAutoFit/>
          </a:bodyPr>
          <a:lstStyle/>
          <a:p>
            <a:r>
              <a:rPr lang="sv-SE" sz="1100"/>
              <a:t>Källa: SCB, samt egna beräkningar</a:t>
            </a:r>
            <a:endParaRPr lang="sv-SE" sz="1100">
              <a:cs typeface="Calibri"/>
            </a:endParaRPr>
          </a:p>
        </p:txBody>
      </p:sp>
    </p:spTree>
    <p:extLst>
      <p:ext uri="{BB962C8B-B14F-4D97-AF65-F5344CB8AC3E}">
        <p14:creationId xmlns:p14="http://schemas.microsoft.com/office/powerpoint/2010/main" val="272909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68E959-C72B-4907-9BBC-8F302F3A8145}"/>
              </a:ext>
            </a:extLst>
          </p:cNvPr>
          <p:cNvSpPr>
            <a:spLocks noGrp="1"/>
          </p:cNvSpPr>
          <p:nvPr>
            <p:ph type="title"/>
          </p:nvPr>
        </p:nvSpPr>
        <p:spPr/>
        <p:txBody>
          <a:bodyPr/>
          <a:lstStyle/>
          <a:p>
            <a:r>
              <a:rPr lang="sv-SE"/>
              <a:t>Varsel jämfört med permitteringar</a:t>
            </a:r>
          </a:p>
        </p:txBody>
      </p:sp>
      <p:sp>
        <p:nvSpPr>
          <p:cNvPr id="3" name="Platshållare för text 2">
            <a:extLst>
              <a:ext uri="{FF2B5EF4-FFF2-40B4-BE49-F238E27FC236}">
                <a16:creationId xmlns:a16="http://schemas.microsoft.com/office/drawing/2014/main" id="{B4EBAB2D-DE12-4E46-8823-6C06761E33C3}"/>
              </a:ext>
            </a:extLst>
          </p:cNvPr>
          <p:cNvSpPr>
            <a:spLocks noGrp="1"/>
          </p:cNvSpPr>
          <p:nvPr>
            <p:ph type="body" sz="quarter" idx="15"/>
          </p:nvPr>
        </p:nvSpPr>
        <p:spPr>
          <a:xfrm>
            <a:off x="968375" y="1176500"/>
            <a:ext cx="8880609" cy="473075"/>
          </a:xfrm>
        </p:spPr>
        <p:txBody>
          <a:bodyPr/>
          <a:lstStyle/>
          <a:p>
            <a:r>
              <a:rPr lang="sv-SE"/>
              <a:t>Vanligt att branscher som varslat många även permitterat många</a:t>
            </a:r>
          </a:p>
        </p:txBody>
      </p:sp>
      <p:pic>
        <p:nvPicPr>
          <p:cNvPr id="16" name="Bildobjekt 15">
            <a:extLst>
              <a:ext uri="{FF2B5EF4-FFF2-40B4-BE49-F238E27FC236}">
                <a16:creationId xmlns:a16="http://schemas.microsoft.com/office/drawing/2014/main" id="{5D767953-BD67-4C90-8CEF-753180D9E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375" y="1833815"/>
            <a:ext cx="8312033" cy="4670785"/>
          </a:xfrm>
          <a:prstGeom prst="rect">
            <a:avLst/>
          </a:prstGeom>
        </p:spPr>
      </p:pic>
    </p:spTree>
    <p:extLst>
      <p:ext uri="{BB962C8B-B14F-4D97-AF65-F5344CB8AC3E}">
        <p14:creationId xmlns:p14="http://schemas.microsoft.com/office/powerpoint/2010/main" val="325751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B708DD-B8CD-4885-BCEE-CF90605ECBE1}"/>
              </a:ext>
            </a:extLst>
          </p:cNvPr>
          <p:cNvSpPr>
            <a:spLocks noGrp="1"/>
          </p:cNvSpPr>
          <p:nvPr>
            <p:ph type="title"/>
          </p:nvPr>
        </p:nvSpPr>
        <p:spPr>
          <a:xfrm>
            <a:off x="968828" y="84084"/>
            <a:ext cx="9597571" cy="1092416"/>
          </a:xfrm>
        </p:spPr>
        <p:txBody>
          <a:bodyPr/>
          <a:lstStyle/>
          <a:p>
            <a:r>
              <a:rPr lang="sv-SE" sz="4400"/>
              <a:t>Arbetslösheten minskar…</a:t>
            </a:r>
            <a:endParaRPr lang="sv-SE"/>
          </a:p>
        </p:txBody>
      </p:sp>
      <p:sp>
        <p:nvSpPr>
          <p:cNvPr id="3" name="Platshållare för text 2">
            <a:extLst>
              <a:ext uri="{FF2B5EF4-FFF2-40B4-BE49-F238E27FC236}">
                <a16:creationId xmlns:a16="http://schemas.microsoft.com/office/drawing/2014/main" id="{ABBDEA97-D2C4-4DCC-B7B1-44C1172AEF86}"/>
              </a:ext>
            </a:extLst>
          </p:cNvPr>
          <p:cNvSpPr>
            <a:spLocks noGrp="1"/>
          </p:cNvSpPr>
          <p:nvPr>
            <p:ph type="body" sz="quarter" idx="15"/>
          </p:nvPr>
        </p:nvSpPr>
        <p:spPr/>
        <p:txBody>
          <a:bodyPr/>
          <a:lstStyle/>
          <a:p>
            <a:r>
              <a:rPr lang="sv-SE"/>
              <a:t>… samtidigt som långtidsarbetslösheten ökar</a:t>
            </a:r>
          </a:p>
        </p:txBody>
      </p:sp>
      <p:sp>
        <p:nvSpPr>
          <p:cNvPr id="4" name="Platshållare för text 3">
            <a:extLst>
              <a:ext uri="{FF2B5EF4-FFF2-40B4-BE49-F238E27FC236}">
                <a16:creationId xmlns:a16="http://schemas.microsoft.com/office/drawing/2014/main" id="{78B357C0-0083-479F-8DCA-BB58761ACA8F}"/>
              </a:ext>
            </a:extLst>
          </p:cNvPr>
          <p:cNvSpPr>
            <a:spLocks noGrp="1"/>
          </p:cNvSpPr>
          <p:nvPr>
            <p:ph type="body" sz="quarter" idx="18"/>
          </p:nvPr>
        </p:nvSpPr>
        <p:spPr>
          <a:xfrm>
            <a:off x="981528" y="1776539"/>
            <a:ext cx="4342312" cy="3904835"/>
          </a:xfrm>
        </p:spPr>
        <p:txBody>
          <a:bodyPr/>
          <a:lstStyle/>
          <a:p>
            <a:r>
              <a:rPr lang="sv-SE" sz="2300" dirty="0"/>
              <a:t>Andelen arbetslösa är lägre i september 2021 både bland ungdomar och bland arbetskraften som helhet jämfört med samma period 2020</a:t>
            </a:r>
          </a:p>
          <a:p>
            <a:r>
              <a:rPr lang="sv-SE" sz="2300" dirty="0"/>
              <a:t> Andelen personer som är arbetslösa längre än 12 månader har ökat från 3,3 till 3,6 procent under samma period, vilket motsvarar ungefär 15 000 personer</a:t>
            </a:r>
          </a:p>
        </p:txBody>
      </p:sp>
      <p:sp>
        <p:nvSpPr>
          <p:cNvPr id="10" name="textruta 9">
            <a:extLst>
              <a:ext uri="{FF2B5EF4-FFF2-40B4-BE49-F238E27FC236}">
                <a16:creationId xmlns:a16="http://schemas.microsoft.com/office/drawing/2014/main" id="{96C03264-7F30-4371-A858-6C760322639C}"/>
              </a:ext>
            </a:extLst>
          </p:cNvPr>
          <p:cNvSpPr txBox="1"/>
          <p:nvPr/>
        </p:nvSpPr>
        <p:spPr>
          <a:xfrm>
            <a:off x="1198880" y="6337906"/>
            <a:ext cx="6746240" cy="553998"/>
          </a:xfrm>
          <a:prstGeom prst="rect">
            <a:avLst/>
          </a:prstGeom>
          <a:noFill/>
        </p:spPr>
        <p:txBody>
          <a:bodyPr wrap="square" rtlCol="0">
            <a:spAutoFit/>
          </a:bodyPr>
          <a:lstStyle/>
          <a:p>
            <a:r>
              <a:rPr lang="sv-SE" sz="1200"/>
              <a:t>Källa: Arbetsförmedlingens verksamhetsstatistik september 2021</a:t>
            </a:r>
          </a:p>
          <a:p>
            <a:endParaRPr lang="sv-SE"/>
          </a:p>
        </p:txBody>
      </p:sp>
      <p:graphicFrame>
        <p:nvGraphicFramePr>
          <p:cNvPr id="11" name="Diagram 10">
            <a:extLst>
              <a:ext uri="{FF2B5EF4-FFF2-40B4-BE49-F238E27FC236}">
                <a16:creationId xmlns:a16="http://schemas.microsoft.com/office/drawing/2014/main" id="{9497F43B-8439-4118-AA25-5B61389EA925}"/>
              </a:ext>
            </a:extLst>
          </p:cNvPr>
          <p:cNvGraphicFramePr>
            <a:graphicFrameLocks/>
          </p:cNvGraphicFramePr>
          <p:nvPr>
            <p:extLst>
              <p:ext uri="{D42A27DB-BD31-4B8C-83A1-F6EECF244321}">
                <p14:modId xmlns:p14="http://schemas.microsoft.com/office/powerpoint/2010/main" val="940215931"/>
              </p:ext>
            </p:extLst>
          </p:nvPr>
        </p:nvGraphicFramePr>
        <p:xfrm>
          <a:off x="5323839" y="1881492"/>
          <a:ext cx="6206521" cy="3926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58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2174CF-7585-4DCC-BDC9-58D00B79EB38}"/>
              </a:ext>
            </a:extLst>
          </p:cNvPr>
          <p:cNvSpPr>
            <a:spLocks noGrp="1"/>
          </p:cNvSpPr>
          <p:nvPr>
            <p:ph type="title"/>
          </p:nvPr>
        </p:nvSpPr>
        <p:spPr>
          <a:xfrm>
            <a:off x="892678" y="282531"/>
            <a:ext cx="10406643" cy="1040524"/>
          </a:xfrm>
        </p:spPr>
        <p:txBody>
          <a:bodyPr/>
          <a:lstStyle/>
          <a:p>
            <a:r>
              <a:rPr lang="sv-SE" dirty="0"/>
              <a:t>Ökat antal lediga jobb per arbetslös tyder på att matchningsproblematiken åter ökar</a:t>
            </a:r>
          </a:p>
        </p:txBody>
      </p:sp>
      <p:sp>
        <p:nvSpPr>
          <p:cNvPr id="3" name="Platshållare för text 2">
            <a:extLst>
              <a:ext uri="{FF2B5EF4-FFF2-40B4-BE49-F238E27FC236}">
                <a16:creationId xmlns:a16="http://schemas.microsoft.com/office/drawing/2014/main" id="{1334940B-489D-47DA-AB70-1A0CF692645B}"/>
              </a:ext>
            </a:extLst>
          </p:cNvPr>
          <p:cNvSpPr>
            <a:spLocks noGrp="1"/>
          </p:cNvSpPr>
          <p:nvPr>
            <p:ph type="body" sz="quarter" idx="15"/>
          </p:nvPr>
        </p:nvSpPr>
        <p:spPr>
          <a:xfrm>
            <a:off x="892678" y="1422349"/>
            <a:ext cx="8599489" cy="473075"/>
          </a:xfrm>
        </p:spPr>
        <p:txBody>
          <a:bodyPr/>
          <a:lstStyle/>
          <a:p>
            <a:r>
              <a:rPr lang="sv-SE" dirty="0"/>
              <a:t>Antal lediga jobb per arbetslös 2006-2021 kvartalsdata</a:t>
            </a:r>
          </a:p>
        </p:txBody>
      </p:sp>
      <p:sp>
        <p:nvSpPr>
          <p:cNvPr id="7" name="textruta 6">
            <a:extLst>
              <a:ext uri="{FF2B5EF4-FFF2-40B4-BE49-F238E27FC236}">
                <a16:creationId xmlns:a16="http://schemas.microsoft.com/office/drawing/2014/main" id="{984F2C51-D5C4-4AEC-BC83-AF445AF7464A}"/>
              </a:ext>
            </a:extLst>
          </p:cNvPr>
          <p:cNvSpPr txBox="1"/>
          <p:nvPr/>
        </p:nvSpPr>
        <p:spPr>
          <a:xfrm>
            <a:off x="822121" y="6186158"/>
            <a:ext cx="6319551" cy="369332"/>
          </a:xfrm>
          <a:prstGeom prst="rect">
            <a:avLst/>
          </a:prstGeom>
          <a:noFill/>
        </p:spPr>
        <p:txBody>
          <a:bodyPr wrap="none" rtlCol="0">
            <a:spAutoFit/>
          </a:bodyPr>
          <a:lstStyle/>
          <a:p>
            <a:r>
              <a:rPr lang="sv-SE" dirty="0"/>
              <a:t>Källa: Regionala matchningsindikatorerna, </a:t>
            </a:r>
            <a:r>
              <a:rPr lang="sv-SE" dirty="0" err="1"/>
              <a:t>Tillväxtverket</a:t>
            </a:r>
            <a:r>
              <a:rPr lang="sv-SE" dirty="0"/>
              <a:t> och SCB. </a:t>
            </a:r>
          </a:p>
        </p:txBody>
      </p:sp>
      <p:pic>
        <p:nvPicPr>
          <p:cNvPr id="4" name="Bildobjekt 3">
            <a:extLst>
              <a:ext uri="{FF2B5EF4-FFF2-40B4-BE49-F238E27FC236}">
                <a16:creationId xmlns:a16="http://schemas.microsoft.com/office/drawing/2014/main" id="{928A6F7F-B7EB-4C10-8B7A-71577CF7FDC1}"/>
              </a:ext>
            </a:extLst>
          </p:cNvPr>
          <p:cNvPicPr>
            <a:picLocks noChangeAspect="1"/>
          </p:cNvPicPr>
          <p:nvPr/>
        </p:nvPicPr>
        <p:blipFill>
          <a:blip r:embed="rId3"/>
          <a:stretch>
            <a:fillRect/>
          </a:stretch>
        </p:blipFill>
        <p:spPr>
          <a:xfrm>
            <a:off x="822121" y="1881162"/>
            <a:ext cx="9144793" cy="4170025"/>
          </a:xfrm>
          <a:prstGeom prst="rect">
            <a:avLst/>
          </a:prstGeom>
        </p:spPr>
      </p:pic>
    </p:spTree>
    <p:extLst>
      <p:ext uri="{BB962C8B-B14F-4D97-AF65-F5344CB8AC3E}">
        <p14:creationId xmlns:p14="http://schemas.microsoft.com/office/powerpoint/2010/main" val="217053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591F18-3576-49EC-A0A2-9666C9D60D5A}"/>
              </a:ext>
            </a:extLst>
          </p:cNvPr>
          <p:cNvSpPr>
            <a:spLocks noGrp="1"/>
          </p:cNvSpPr>
          <p:nvPr>
            <p:ph type="title"/>
          </p:nvPr>
        </p:nvSpPr>
        <p:spPr>
          <a:xfrm>
            <a:off x="944943" y="0"/>
            <a:ext cx="9974847" cy="1040524"/>
          </a:xfrm>
        </p:spPr>
        <p:txBody>
          <a:bodyPr/>
          <a:lstStyle/>
          <a:p>
            <a:r>
              <a:rPr lang="sv-SE" dirty="0"/>
              <a:t>Hitta rätt arbetskraft – ett tillväxthinder</a:t>
            </a:r>
          </a:p>
        </p:txBody>
      </p:sp>
      <p:pic>
        <p:nvPicPr>
          <p:cNvPr id="7" name="Bildobjekt 6">
            <a:extLst>
              <a:ext uri="{FF2B5EF4-FFF2-40B4-BE49-F238E27FC236}">
                <a16:creationId xmlns:a16="http://schemas.microsoft.com/office/drawing/2014/main" id="{2DACD392-05D6-4887-B3EE-69484298F7E7}"/>
              </a:ext>
            </a:extLst>
          </p:cNvPr>
          <p:cNvPicPr>
            <a:picLocks noChangeAspect="1"/>
          </p:cNvPicPr>
          <p:nvPr/>
        </p:nvPicPr>
        <p:blipFill rotWithShape="1">
          <a:blip r:embed="rId3"/>
          <a:srcRect l="27732" t="30852" r="29971" b="8217"/>
          <a:stretch/>
        </p:blipFill>
        <p:spPr>
          <a:xfrm>
            <a:off x="1073425" y="1157259"/>
            <a:ext cx="8969075" cy="5550395"/>
          </a:xfrm>
          <a:prstGeom prst="rect">
            <a:avLst/>
          </a:prstGeom>
        </p:spPr>
      </p:pic>
    </p:spTree>
    <p:extLst>
      <p:ext uri="{BB962C8B-B14F-4D97-AF65-F5344CB8AC3E}">
        <p14:creationId xmlns:p14="http://schemas.microsoft.com/office/powerpoint/2010/main" val="173220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AF165-9DCC-4B72-8776-F19D2D45238E}"/>
              </a:ext>
            </a:extLst>
          </p:cNvPr>
          <p:cNvSpPr>
            <a:spLocks noGrp="1"/>
          </p:cNvSpPr>
          <p:nvPr>
            <p:ph type="title"/>
          </p:nvPr>
        </p:nvSpPr>
        <p:spPr>
          <a:xfrm>
            <a:off x="968375" y="269123"/>
            <a:ext cx="8599714" cy="1040524"/>
          </a:xfrm>
        </p:spPr>
        <p:txBody>
          <a:bodyPr/>
          <a:lstStyle/>
          <a:p>
            <a:r>
              <a:rPr lang="sv-SE" dirty="0"/>
              <a:t>Företag i Norrbotten har svårast att hitta lämplig arbetskraft</a:t>
            </a:r>
          </a:p>
        </p:txBody>
      </p:sp>
      <p:sp>
        <p:nvSpPr>
          <p:cNvPr id="3" name="Platshållare för text 2">
            <a:extLst>
              <a:ext uri="{FF2B5EF4-FFF2-40B4-BE49-F238E27FC236}">
                <a16:creationId xmlns:a16="http://schemas.microsoft.com/office/drawing/2014/main" id="{FB7E963A-0D4E-498D-ABC1-E1C7DFE1AC65}"/>
              </a:ext>
            </a:extLst>
          </p:cNvPr>
          <p:cNvSpPr>
            <a:spLocks noGrp="1"/>
          </p:cNvSpPr>
          <p:nvPr>
            <p:ph type="body" sz="quarter" idx="15"/>
          </p:nvPr>
        </p:nvSpPr>
        <p:spPr>
          <a:xfrm>
            <a:off x="968375" y="1411663"/>
            <a:ext cx="10930255" cy="473075"/>
          </a:xfrm>
        </p:spPr>
        <p:txBody>
          <a:bodyPr/>
          <a:lstStyle/>
          <a:p>
            <a:r>
              <a:rPr lang="sv-SE" sz="2000" dirty="0"/>
              <a:t>Andel små och medelstora företag som ser tillgång till lämpliga arbetskraft som ett stort tillväxthinder</a:t>
            </a:r>
          </a:p>
        </p:txBody>
      </p:sp>
      <p:sp>
        <p:nvSpPr>
          <p:cNvPr id="4" name="textruta 3">
            <a:extLst>
              <a:ext uri="{FF2B5EF4-FFF2-40B4-BE49-F238E27FC236}">
                <a16:creationId xmlns:a16="http://schemas.microsoft.com/office/drawing/2014/main" id="{D3367DCA-F12A-42A6-B336-ACADEFBAF105}"/>
              </a:ext>
            </a:extLst>
          </p:cNvPr>
          <p:cNvSpPr txBox="1"/>
          <p:nvPr/>
        </p:nvSpPr>
        <p:spPr>
          <a:xfrm>
            <a:off x="888476" y="6330335"/>
            <a:ext cx="3829703" cy="338554"/>
          </a:xfrm>
          <a:prstGeom prst="rect">
            <a:avLst/>
          </a:prstGeom>
          <a:noFill/>
        </p:spPr>
        <p:txBody>
          <a:bodyPr wrap="none" rtlCol="0">
            <a:spAutoFit/>
          </a:bodyPr>
          <a:lstStyle/>
          <a:p>
            <a:r>
              <a:rPr lang="sv-SE" sz="1600"/>
              <a:t>Källa: Företagens villkor och verklighet 2020</a:t>
            </a:r>
          </a:p>
        </p:txBody>
      </p:sp>
      <p:pic>
        <p:nvPicPr>
          <p:cNvPr id="6" name="Bildobjekt 5">
            <a:extLst>
              <a:ext uri="{FF2B5EF4-FFF2-40B4-BE49-F238E27FC236}">
                <a16:creationId xmlns:a16="http://schemas.microsoft.com/office/drawing/2014/main" id="{D4DE2DC8-3B6F-4754-A990-15874A95C5F2}"/>
              </a:ext>
            </a:extLst>
          </p:cNvPr>
          <p:cNvPicPr>
            <a:picLocks noChangeAspect="1"/>
          </p:cNvPicPr>
          <p:nvPr/>
        </p:nvPicPr>
        <p:blipFill>
          <a:blip r:embed="rId3"/>
          <a:stretch>
            <a:fillRect/>
          </a:stretch>
        </p:blipFill>
        <p:spPr>
          <a:xfrm>
            <a:off x="-41390" y="1648201"/>
            <a:ext cx="10620152" cy="4682134"/>
          </a:xfrm>
          <a:prstGeom prst="rect">
            <a:avLst/>
          </a:prstGeom>
        </p:spPr>
      </p:pic>
    </p:spTree>
    <p:extLst>
      <p:ext uri="{BB962C8B-B14F-4D97-AF65-F5344CB8AC3E}">
        <p14:creationId xmlns:p14="http://schemas.microsoft.com/office/powerpoint/2010/main" val="402089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338C5-3286-472F-A4C5-8B8CFCF11F43}"/>
              </a:ext>
            </a:extLst>
          </p:cNvPr>
          <p:cNvSpPr>
            <a:spLocks noGrp="1"/>
          </p:cNvSpPr>
          <p:nvPr>
            <p:ph type="title"/>
          </p:nvPr>
        </p:nvSpPr>
        <p:spPr>
          <a:xfrm>
            <a:off x="968374" y="-337157"/>
            <a:ext cx="8599714" cy="1040524"/>
          </a:xfrm>
        </p:spPr>
        <p:txBody>
          <a:bodyPr/>
          <a:lstStyle/>
          <a:p>
            <a:r>
              <a:rPr lang="sv-SE"/>
              <a:t>Hinder vid rekryteringar</a:t>
            </a:r>
          </a:p>
        </p:txBody>
      </p:sp>
      <p:sp>
        <p:nvSpPr>
          <p:cNvPr id="3" name="Platshållare för text 2">
            <a:extLst>
              <a:ext uri="{FF2B5EF4-FFF2-40B4-BE49-F238E27FC236}">
                <a16:creationId xmlns:a16="http://schemas.microsoft.com/office/drawing/2014/main" id="{563B265E-4EC8-4809-8BAF-D55ADE56024A}"/>
              </a:ext>
            </a:extLst>
          </p:cNvPr>
          <p:cNvSpPr>
            <a:spLocks noGrp="1"/>
          </p:cNvSpPr>
          <p:nvPr>
            <p:ph type="body" sz="quarter" idx="15"/>
          </p:nvPr>
        </p:nvSpPr>
        <p:spPr>
          <a:xfrm>
            <a:off x="968599" y="662451"/>
            <a:ext cx="8599489" cy="473075"/>
          </a:xfrm>
        </p:spPr>
        <p:txBody>
          <a:bodyPr/>
          <a:lstStyle/>
          <a:p>
            <a:r>
              <a:rPr lang="sv-SE"/>
              <a:t>Andel av de företag som har försökt rekrytera under de senaste tre åren som ser olika faktorer som ett stort hinder</a:t>
            </a:r>
          </a:p>
        </p:txBody>
      </p:sp>
      <p:sp>
        <p:nvSpPr>
          <p:cNvPr id="7" name="textruta 6">
            <a:extLst>
              <a:ext uri="{FF2B5EF4-FFF2-40B4-BE49-F238E27FC236}">
                <a16:creationId xmlns:a16="http://schemas.microsoft.com/office/drawing/2014/main" id="{781BBCEE-FEF2-4C0B-87B5-467C7DCFEFC4}"/>
              </a:ext>
            </a:extLst>
          </p:cNvPr>
          <p:cNvSpPr txBox="1"/>
          <p:nvPr/>
        </p:nvSpPr>
        <p:spPr>
          <a:xfrm>
            <a:off x="1150706" y="6010883"/>
            <a:ext cx="4290021" cy="369332"/>
          </a:xfrm>
          <a:prstGeom prst="rect">
            <a:avLst/>
          </a:prstGeom>
          <a:noFill/>
        </p:spPr>
        <p:txBody>
          <a:bodyPr wrap="none" rtlCol="0">
            <a:spAutoFit/>
          </a:bodyPr>
          <a:lstStyle/>
          <a:p>
            <a:r>
              <a:rPr lang="sv-SE"/>
              <a:t>Källa: Företagens villkor och verklighet 2020</a:t>
            </a:r>
          </a:p>
        </p:txBody>
      </p:sp>
      <p:pic>
        <p:nvPicPr>
          <p:cNvPr id="4" name="Bildobjekt 3">
            <a:extLst>
              <a:ext uri="{FF2B5EF4-FFF2-40B4-BE49-F238E27FC236}">
                <a16:creationId xmlns:a16="http://schemas.microsoft.com/office/drawing/2014/main" id="{5EDCFB6E-F278-4B86-BEAA-492B9C860982}"/>
              </a:ext>
            </a:extLst>
          </p:cNvPr>
          <p:cNvPicPr>
            <a:picLocks noChangeAspect="1"/>
          </p:cNvPicPr>
          <p:nvPr/>
        </p:nvPicPr>
        <p:blipFill>
          <a:blip r:embed="rId3"/>
          <a:stretch>
            <a:fillRect/>
          </a:stretch>
        </p:blipFill>
        <p:spPr>
          <a:xfrm>
            <a:off x="808620" y="1462873"/>
            <a:ext cx="8919221" cy="4548010"/>
          </a:xfrm>
          <a:prstGeom prst="rect">
            <a:avLst/>
          </a:prstGeom>
        </p:spPr>
      </p:pic>
    </p:spTree>
    <p:extLst>
      <p:ext uri="{BB962C8B-B14F-4D97-AF65-F5344CB8AC3E}">
        <p14:creationId xmlns:p14="http://schemas.microsoft.com/office/powerpoint/2010/main" val="1252910401"/>
      </p:ext>
    </p:extLst>
  </p:cSld>
  <p:clrMapOvr>
    <a:masterClrMapping/>
  </p:clrMapOvr>
</p:sld>
</file>

<file path=ppt/theme/theme1.xml><?xml version="1.0" encoding="utf-8"?>
<a:theme xmlns:a="http://schemas.openxmlformats.org/drawingml/2006/main" name="Lila_svensk">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illväxtverket Färg 1">
      <a:srgbClr val="492069"/>
    </a:custClr>
    <a:custClr name="Tillväxtverket Färg 2">
      <a:srgbClr val="7854BD"/>
    </a:custClr>
    <a:custClr name="Tillväxtverket Färg 3">
      <a:srgbClr val="C9B8E1"/>
    </a:custClr>
    <a:custClr name="Tillväxtverket Färg 4">
      <a:srgbClr val="006D71"/>
    </a:custClr>
    <a:custClr name="Tillväxtverket Färg 5">
      <a:srgbClr val="A5DDE1"/>
    </a:custClr>
    <a:custClr name="Tillväxtverket Färg 6">
      <a:srgbClr val="02A6A4"/>
    </a:custClr>
    <a:custClr name="Tillväxtverket Färg 7">
      <a:srgbClr val="004376"/>
    </a:custClr>
    <a:custClr name="Tillväxtverket Färg 8">
      <a:srgbClr val="92C8EF"/>
    </a:custClr>
    <a:custClr name="Tillväxtverket Färg 9">
      <a:srgbClr val="0076CF"/>
    </a:custClr>
    <a:custClr name="Tillväxtverket Färg 10 ">
      <a:srgbClr val="007398"/>
    </a:custClr>
  </a:custClrLst>
  <a:extLst>
    <a:ext uri="{05A4C25C-085E-4340-85A3-A5531E510DB2}">
      <thm15:themeFamily xmlns:thm15="http://schemas.microsoft.com/office/thememl/2012/main" name="Presentation1" id="{195687DD-66B5-4FBA-8523-B2CFE7405168}" vid="{895DBBDD-723F-4C04-9B73-2B152F50F9CC}"/>
    </a:ext>
  </a:extLst>
</a:theme>
</file>

<file path=ppt/theme/theme2.xml><?xml version="1.0" encoding="utf-8"?>
<a:theme xmlns:a="http://schemas.openxmlformats.org/drawingml/2006/main" name="Office-tema">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Tillväxtverket_Lila">
      <a:dk1>
        <a:sysClr val="windowText" lastClr="000000"/>
      </a:dk1>
      <a:lt1>
        <a:sysClr val="window" lastClr="FFFFFF"/>
      </a:lt1>
      <a:dk2>
        <a:srgbClr val="C9B8E1"/>
      </a:dk2>
      <a:lt2>
        <a:srgbClr val="FFEBFF"/>
      </a:lt2>
      <a:accent1>
        <a:srgbClr val="492069"/>
      </a:accent1>
      <a:accent2>
        <a:srgbClr val="7854BD"/>
      </a:accent2>
      <a:accent3>
        <a:srgbClr val="006D71"/>
      </a:accent3>
      <a:accent4>
        <a:srgbClr val="02A6A4"/>
      </a:accent4>
      <a:accent5>
        <a:srgbClr val="004376"/>
      </a:accent5>
      <a:accent6>
        <a:srgbClr val="0076CF"/>
      </a:accent6>
      <a:hlink>
        <a:srgbClr val="0563C1"/>
      </a:hlink>
      <a:folHlink>
        <a:srgbClr val="954F72"/>
      </a:folHlink>
    </a:clrScheme>
    <a:fontScheme name="Tillväxtverk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C0B4B4A1416EC46A1ACCC1D35228C42" ma:contentTypeVersion="13" ma:contentTypeDescription="Skapa ett nytt dokument." ma:contentTypeScope="" ma:versionID="84479cf7e6a6b43fbbfeaef20295baf0">
  <xsd:schema xmlns:xsd="http://www.w3.org/2001/XMLSchema" xmlns:xs="http://www.w3.org/2001/XMLSchema" xmlns:p="http://schemas.microsoft.com/office/2006/metadata/properties" xmlns:ns2="7c4da9c8-694d-4ee0-aca6-82ab5b85be04" xmlns:ns3="17c6f7ac-0690-44eb-b0b7-6a0a1ed295d9" targetNamespace="http://schemas.microsoft.com/office/2006/metadata/properties" ma:root="true" ma:fieldsID="73d738b5921c068366eb75d7e99d00b1" ns2:_="" ns3:_="">
    <xsd:import namespace="7c4da9c8-694d-4ee0-aca6-82ab5b85be04"/>
    <xsd:import namespace="17c6f7ac-0690-44eb-b0b7-6a0a1ed29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da9c8-694d-4ee0-aca6-82ab5b85b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c6f7ac-0690-44eb-b0b7-6a0a1ed295d9"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FD83A-DAF1-4629-92F3-6F2CFD58C0C2}">
  <ds:schemaRefs>
    <ds:schemaRef ds:uri="http://purl.org/dc/dcmitype/"/>
    <ds:schemaRef ds:uri="17c6f7ac-0690-44eb-b0b7-6a0a1ed295d9"/>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7c4da9c8-694d-4ee0-aca6-82ab5b85be0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463306-4FCA-4C0C-AD10-8F31FA2BE892}">
  <ds:schemaRefs>
    <ds:schemaRef ds:uri="http://schemas.microsoft.com/sharepoint/v3/contenttype/forms"/>
  </ds:schemaRefs>
</ds:datastoreItem>
</file>

<file path=customXml/itemProps3.xml><?xml version="1.0" encoding="utf-8"?>
<ds:datastoreItem xmlns:ds="http://schemas.openxmlformats.org/officeDocument/2006/customXml" ds:itemID="{E2E4349E-4DD6-4575-9CC3-DE3FEBB542FA}">
  <ds:schemaRefs>
    <ds:schemaRef ds:uri="17c6f7ac-0690-44eb-b0b7-6a0a1ed295d9"/>
    <ds:schemaRef ds:uri="7c4da9c8-694d-4ee0-aca6-82ab5b85b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4796</TotalTime>
  <Words>1186</Words>
  <Application>Microsoft Office PowerPoint</Application>
  <PresentationFormat>Bredbild</PresentationFormat>
  <Paragraphs>90</Paragraphs>
  <Slides>12</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Calibri Light</vt:lpstr>
      <vt:lpstr>Cambria</vt:lpstr>
      <vt:lpstr>Times New Roman</vt:lpstr>
      <vt:lpstr>Lila_svensk</vt:lpstr>
      <vt:lpstr>Kompetensförsörjning i en föränderlig tid</vt:lpstr>
      <vt:lpstr>Innehåll</vt:lpstr>
      <vt:lpstr>Vilka branscher drabbades värst? </vt:lpstr>
      <vt:lpstr>Varsel jämfört med permitteringar</vt:lpstr>
      <vt:lpstr>Arbetslösheten minskar…</vt:lpstr>
      <vt:lpstr>Ökat antal lediga jobb per arbetslös tyder på att matchningsproblematiken åter ökar</vt:lpstr>
      <vt:lpstr>Hitta rätt arbetskraft – ett tillväxthinder</vt:lpstr>
      <vt:lpstr>Företag i Norrbotten har svårast att hitta lämplig arbetskraft</vt:lpstr>
      <vt:lpstr>Hinder vid rekryteringar</vt:lpstr>
      <vt:lpstr>Brister i matchningen, exempel från IT-sektorn</vt:lpstr>
      <vt:lpstr>Färre unga i norr att ersätta den äldre arbetskraften</vt:lpstr>
      <vt:lpstr>Arbetskraft till framtidens industri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Kompetensförsörjning i en föränderlig tid – hur kommer Sverige stärkt ur krisen?</dc:title>
  <dc:creator>Kristian Seth</dc:creator>
  <cp:lastModifiedBy>Kristian Seth</cp:lastModifiedBy>
  <cp:revision>4</cp:revision>
  <cp:lastPrinted>2021-11-03T09:10:34Z</cp:lastPrinted>
  <dcterms:created xsi:type="dcterms:W3CDTF">2021-10-04T15:16:34Z</dcterms:created>
  <dcterms:modified xsi:type="dcterms:W3CDTF">2021-11-03T09:51:18Z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0x0101007C0B4B4A1416EC46A1ACCC1D35228C42</vt:lpwstr>
  </property>
</Properties>
</file>