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78" r:id="rId8"/>
  </p:sldMasterIdLst>
  <p:notesMasterIdLst>
    <p:notesMasterId r:id="rId20"/>
  </p:notesMasterIdLst>
  <p:sldIdLst>
    <p:sldId id="709" r:id="rId9"/>
    <p:sldId id="1261" r:id="rId10"/>
    <p:sldId id="1257" r:id="rId11"/>
    <p:sldId id="1263" r:id="rId12"/>
    <p:sldId id="1264" r:id="rId13"/>
    <p:sldId id="310" r:id="rId14"/>
    <p:sldId id="258" r:id="rId15"/>
    <p:sldId id="1265" r:id="rId16"/>
    <p:sldId id="1365" r:id="rId17"/>
    <p:sldId id="1368" r:id="rId18"/>
    <p:sldId id="1367" r:id="rId19"/>
  </p:sldIdLst>
  <p:sldSz cx="12192000" cy="6858000"/>
  <p:notesSz cx="6797675" cy="9926638"/>
  <p:custDataLst>
    <p:tags r:id="rId2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80256F2-760E-442E-BB01-44B0298033F0}">
          <p14:sldIdLst>
            <p14:sldId id="709"/>
            <p14:sldId id="1261"/>
            <p14:sldId id="1257"/>
            <p14:sldId id="1263"/>
            <p14:sldId id="1264"/>
            <p14:sldId id="310"/>
            <p14:sldId id="258"/>
            <p14:sldId id="1265"/>
            <p14:sldId id="1365"/>
            <p14:sldId id="1368"/>
            <p14:sldId id="13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in Kainelainen" initials="AK" lastIdx="1" clrIdx="0">
    <p:extLst>
      <p:ext uri="{19B8F6BF-5375-455C-9EA6-DF929625EA0E}">
        <p15:presenceInfo xmlns:p15="http://schemas.microsoft.com/office/powerpoint/2012/main" userId="S::albin.kainelainen@regeringskansliet.se::7dc1d5fe-b53d-4497-9baa-8e657f9d495c" providerId="AD"/>
      </p:ext>
    </p:extLst>
  </p:cmAuthor>
  <p:cmAuthor id="2" name="Katinka Hort" initials="KH" lastIdx="5" clrIdx="1">
    <p:extLst>
      <p:ext uri="{19B8F6BF-5375-455C-9EA6-DF929625EA0E}">
        <p15:presenceInfo xmlns:p15="http://schemas.microsoft.com/office/powerpoint/2012/main" userId="Katinka Hort" providerId="None"/>
      </p:ext>
    </p:extLst>
  </p:cmAuthor>
  <p:cmAuthor id="3" name="Thomas Eisensee" initials="TE" lastIdx="3" clrIdx="2">
    <p:extLst>
      <p:ext uri="{19B8F6BF-5375-455C-9EA6-DF929625EA0E}">
        <p15:presenceInfo xmlns:p15="http://schemas.microsoft.com/office/powerpoint/2012/main" userId="S::thomas.eisensee@regeringskansliet.se::0dd062a6-2357-444c-a281-4a72c400e056" providerId="AD"/>
      </p:ext>
    </p:extLst>
  </p:cmAuthor>
  <p:cmAuthor id="4" name="Christina Enegren" initials="CE" lastIdx="4" clrIdx="3">
    <p:extLst>
      <p:ext uri="{19B8F6BF-5375-455C-9EA6-DF929625EA0E}">
        <p15:presenceInfo xmlns:p15="http://schemas.microsoft.com/office/powerpoint/2012/main" userId="Christina Enegren" providerId="None"/>
      </p:ext>
    </p:extLst>
  </p:cmAuthor>
  <p:cmAuthor id="5" name="Johannes Gäverth" initials="JG" lastIdx="2" clrIdx="4">
    <p:extLst>
      <p:ext uri="{19B8F6BF-5375-455C-9EA6-DF929625EA0E}">
        <p15:presenceInfo xmlns:p15="http://schemas.microsoft.com/office/powerpoint/2012/main" userId="Johannes Gäverth" providerId="None"/>
      </p:ext>
    </p:extLst>
  </p:cmAuthor>
  <p:cmAuthor id="6" name="Per Olof Robling" initials="POR" lastIdx="1" clrIdx="5">
    <p:extLst>
      <p:ext uri="{19B8F6BF-5375-455C-9EA6-DF929625EA0E}">
        <p15:presenceInfo xmlns:p15="http://schemas.microsoft.com/office/powerpoint/2012/main" userId="Per Olof Robling" providerId="None"/>
      </p:ext>
    </p:extLst>
  </p:cmAuthor>
  <p:cmAuthor id="7" name="Åsa Odin Ekman" initials="ÅOE" lastIdx="19" clrIdx="6">
    <p:extLst>
      <p:ext uri="{19B8F6BF-5375-455C-9EA6-DF929625EA0E}">
        <p15:presenceInfo xmlns:p15="http://schemas.microsoft.com/office/powerpoint/2012/main" userId="S::asa.odin.ekman@regeringskansliet.se::49905d5e-b8b7-406a-865a-f079fd0215b0" providerId="AD"/>
      </p:ext>
    </p:extLst>
  </p:cmAuthor>
  <p:cmAuthor id="8" name="Stina Friberg" initials="SF" lastIdx="1" clrIdx="7">
    <p:extLst>
      <p:ext uri="{19B8F6BF-5375-455C-9EA6-DF929625EA0E}">
        <p15:presenceInfo xmlns:p15="http://schemas.microsoft.com/office/powerpoint/2012/main" userId="S::stina.friberg@regeringskansliet.se::4a7e1aa6-b2bc-45ac-9ee0-6b31fa0de753" providerId="AD"/>
      </p:ext>
    </p:extLst>
  </p:cmAuthor>
  <p:cmAuthor id="9" name="Cecilia Ragnarsson" initials="CR" lastIdx="2" clrIdx="8">
    <p:extLst>
      <p:ext uri="{19B8F6BF-5375-455C-9EA6-DF929625EA0E}">
        <p15:presenceInfo xmlns:p15="http://schemas.microsoft.com/office/powerpoint/2012/main" userId="Cecilia Ragnarsson" providerId="None"/>
      </p:ext>
    </p:extLst>
  </p:cmAuthor>
  <p:cmAuthor id="10" name="Sara Khatemi" initials="SK" lastIdx="2" clrIdx="9">
    <p:extLst>
      <p:ext uri="{19B8F6BF-5375-455C-9EA6-DF929625EA0E}">
        <p15:presenceInfo xmlns:p15="http://schemas.microsoft.com/office/powerpoint/2012/main" userId="S::sara.khatemi@regeringskansliet.se::cd733803-accf-47f0-81ff-003981ca4169" providerId="AD"/>
      </p:ext>
    </p:extLst>
  </p:cmAuthor>
  <p:cmAuthor id="11" name="Karl Rahm" initials="KR" lastIdx="3" clrIdx="10">
    <p:extLst>
      <p:ext uri="{19B8F6BF-5375-455C-9EA6-DF929625EA0E}">
        <p15:presenceInfo xmlns:p15="http://schemas.microsoft.com/office/powerpoint/2012/main" userId="S::karl.rahm@regeringskansliet.se::98f06086-42d0-404a-b188-ea6bb4dd0146" providerId="AD"/>
      </p:ext>
    </p:extLst>
  </p:cmAuthor>
  <p:cmAuthor id="12" name="Josefin Claesson" initials="JC" lastIdx="2" clrIdx="11">
    <p:extLst>
      <p:ext uri="{19B8F6BF-5375-455C-9EA6-DF929625EA0E}">
        <p15:presenceInfo xmlns:p15="http://schemas.microsoft.com/office/powerpoint/2012/main" userId="Josefin Claesson" providerId="None"/>
      </p:ext>
    </p:extLst>
  </p:cmAuthor>
  <p:cmAuthor id="13" name="Jonas Brynhildsen" initials="JB" lastIdx="1" clrIdx="11">
    <p:extLst>
      <p:ext uri="{19B8F6BF-5375-455C-9EA6-DF929625EA0E}">
        <p15:presenceInfo xmlns:p15="http://schemas.microsoft.com/office/powerpoint/2012/main" userId="Jonas Brynhildsen" providerId="None"/>
      </p:ext>
    </p:extLst>
  </p:cmAuthor>
  <p:cmAuthor id="14" name="Cristina Pontis" initials="CP" lastIdx="5" clrIdx="12">
    <p:extLst>
      <p:ext uri="{19B8F6BF-5375-455C-9EA6-DF929625EA0E}">
        <p15:presenceInfo xmlns:p15="http://schemas.microsoft.com/office/powerpoint/2012/main" userId="S::cristina.pontis@regeringskansliet.se::9a1ce38f-1e35-428e-b7d7-2060b46d852d" providerId="AD"/>
      </p:ext>
    </p:extLst>
  </p:cmAuthor>
  <p:cmAuthor id="15" name="Hanna Zeland" initials="HZ" lastIdx="5" clrIdx="13">
    <p:extLst>
      <p:ext uri="{19B8F6BF-5375-455C-9EA6-DF929625EA0E}">
        <p15:presenceInfo xmlns:p15="http://schemas.microsoft.com/office/powerpoint/2012/main" userId="S-1-5-21-1390067357-1644491937-682003330-72347" providerId="AD"/>
      </p:ext>
    </p:extLst>
  </p:cmAuthor>
  <p:cmAuthor id="16" name="Malin Mendes" initials="MM" lastIdx="1" clrIdx="14">
    <p:extLst>
      <p:ext uri="{19B8F6BF-5375-455C-9EA6-DF929625EA0E}">
        <p15:presenceInfo xmlns:p15="http://schemas.microsoft.com/office/powerpoint/2012/main" userId="Malin Mendes" providerId="None"/>
      </p:ext>
    </p:extLst>
  </p:cmAuthor>
  <p:cmAuthor id="17" name="Jenni Larsson" initials="JL" lastIdx="9" clrIdx="15">
    <p:extLst>
      <p:ext uri="{19B8F6BF-5375-455C-9EA6-DF929625EA0E}">
        <p15:presenceInfo xmlns:p15="http://schemas.microsoft.com/office/powerpoint/2012/main" userId="S::jenni.larsson@regeringskansliet.se::4eec43a5-253b-4156-9666-40715e633c06" providerId="AD"/>
      </p:ext>
    </p:extLst>
  </p:cmAuthor>
  <p:cmAuthor id="18" name="Eva Centeno López" initials="ECL" lastIdx="1" clrIdx="16">
    <p:extLst>
      <p:ext uri="{19B8F6BF-5375-455C-9EA6-DF929625EA0E}">
        <p15:presenceInfo xmlns:p15="http://schemas.microsoft.com/office/powerpoint/2012/main" userId="S-1-5-21-1390067357-1644491937-682003330-66253" providerId="AD"/>
      </p:ext>
    </p:extLst>
  </p:cmAuthor>
  <p:cmAuthor id="19" name="Malin Winbladh" initials="MW" lastIdx="4" clrIdx="17">
    <p:extLst>
      <p:ext uri="{19B8F6BF-5375-455C-9EA6-DF929625EA0E}">
        <p15:presenceInfo xmlns:p15="http://schemas.microsoft.com/office/powerpoint/2012/main" userId="Malin Winbladh" providerId="None"/>
      </p:ext>
    </p:extLst>
  </p:cmAuthor>
  <p:cmAuthor id="20" name="Viktor Pettersson" initials="VP" lastIdx="1" clrIdx="18">
    <p:extLst>
      <p:ext uri="{19B8F6BF-5375-455C-9EA6-DF929625EA0E}">
        <p15:presenceInfo xmlns:p15="http://schemas.microsoft.com/office/powerpoint/2012/main" userId="S::viktor.pettersson@regeringskansliet.se::81cd7413-9e30-44b1-bd5f-35b14423686d" providerId="AD"/>
      </p:ext>
    </p:extLst>
  </p:cmAuthor>
  <p:cmAuthor id="21" name="Hanna Edlundh" initials="HE" lastIdx="1" clrIdx="19">
    <p:extLst>
      <p:ext uri="{19B8F6BF-5375-455C-9EA6-DF929625EA0E}">
        <p15:presenceInfo xmlns:p15="http://schemas.microsoft.com/office/powerpoint/2012/main" userId="Hanna Edlundh" providerId="None"/>
      </p:ext>
    </p:extLst>
  </p:cmAuthor>
  <p:cmAuthor id="22" name="Linda Grape" initials="LG" lastIdx="3" clrIdx="20">
    <p:extLst>
      <p:ext uri="{19B8F6BF-5375-455C-9EA6-DF929625EA0E}">
        <p15:presenceInfo xmlns:p15="http://schemas.microsoft.com/office/powerpoint/2012/main" userId="S::linda.grape@regeringskansliet.se::a03e7a71-242b-453e-bf4c-d94970cd8316" providerId="AD"/>
      </p:ext>
    </p:extLst>
  </p:cmAuthor>
  <p:cmAuthor id="23" name="Goran Bogdanovic" initials="GB" lastIdx="2" clrIdx="21">
    <p:extLst>
      <p:ext uri="{19B8F6BF-5375-455C-9EA6-DF929625EA0E}">
        <p15:presenceInfo xmlns:p15="http://schemas.microsoft.com/office/powerpoint/2012/main" userId="Goran Bogdanovic" providerId="None"/>
      </p:ext>
    </p:extLst>
  </p:cmAuthor>
  <p:cmAuthor id="24" name="Vanja Bardh Olsson" initials="VBO" lastIdx="3" clrIdx="22">
    <p:extLst>
      <p:ext uri="{19B8F6BF-5375-455C-9EA6-DF929625EA0E}">
        <p15:presenceInfo xmlns:p15="http://schemas.microsoft.com/office/powerpoint/2012/main" userId="S::vanja.bardh.olsson@regeringskansliet.se::29cf2a44-9e40-4995-82b9-a419a9c723d6" providerId="AD"/>
      </p:ext>
    </p:extLst>
  </p:cmAuthor>
  <p:cmAuthor id="25" name="Lina Hultqvist" initials="LH" lastIdx="1" clrIdx="23">
    <p:extLst>
      <p:ext uri="{19B8F6BF-5375-455C-9EA6-DF929625EA0E}">
        <p15:presenceInfo xmlns:p15="http://schemas.microsoft.com/office/powerpoint/2012/main" userId="Lina Hultqvist" providerId="None"/>
      </p:ext>
    </p:extLst>
  </p:cmAuthor>
  <p:cmAuthor id="26" name="Nils Elding Larsson" initials="NEL" lastIdx="5" clrIdx="24">
    <p:extLst>
      <p:ext uri="{19B8F6BF-5375-455C-9EA6-DF929625EA0E}">
        <p15:presenceInfo xmlns:p15="http://schemas.microsoft.com/office/powerpoint/2012/main" userId="S::nils.elding.larsson@regeringskansliet.se::b10ac15e-e5e5-4e60-84e4-ddd866cced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71429" autoAdjust="0"/>
  </p:normalViewPr>
  <p:slideViewPr>
    <p:cSldViewPr snapToGrid="0">
      <p:cViewPr>
        <p:scale>
          <a:sx n="50" d="100"/>
          <a:sy n="50" d="100"/>
        </p:scale>
        <p:origin x="1260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LN1003\AppData\Local\Microsoft\Windows\INetCache\Content.Outlook\8X78BYMO\Jenn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68263888888889E-2"/>
          <c:y val="2.6526175213675212E-2"/>
          <c:w val="0.96625321429141842"/>
          <c:h val="0.83614713989896994"/>
        </c:manualLayout>
      </c:layout>
      <c:lineChart>
        <c:grouping val="standard"/>
        <c:varyColors val="0"/>
        <c:ser>
          <c:idx val="3"/>
          <c:order val="1"/>
          <c:tx>
            <c:strRef>
              <c:f>Diagram!$C$20</c:f>
              <c:strCache>
                <c:ptCount val="1"/>
                <c:pt idx="0">
                  <c:v>Utomeuropeiskt födda (15-74 år)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strRef>
              <c:f>Diagram!$A$21:$A$36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cat>
          <c:val>
            <c:numRef>
              <c:f>Diagram!$C$21:$C$36</c:f>
              <c:numCache>
                <c:formatCode>General</c:formatCode>
                <c:ptCount val="16"/>
                <c:pt idx="0">
                  <c:v>20.866393753556299</c:v>
                </c:pt>
                <c:pt idx="1">
                  <c:v>18.342911699475799</c:v>
                </c:pt>
                <c:pt idx="2">
                  <c:v>16.470469050754701</c:v>
                </c:pt>
                <c:pt idx="3">
                  <c:v>16.0361627446343</c:v>
                </c:pt>
                <c:pt idx="4">
                  <c:v>20.586516145669101</c:v>
                </c:pt>
                <c:pt idx="5">
                  <c:v>21.7816579218957</c:v>
                </c:pt>
                <c:pt idx="6">
                  <c:v>21.635458271954398</c:v>
                </c:pt>
                <c:pt idx="7">
                  <c:v>21.583912385438801</c:v>
                </c:pt>
                <c:pt idx="8">
                  <c:v>22.100416575312401</c:v>
                </c:pt>
                <c:pt idx="9">
                  <c:v>22.170705131531101</c:v>
                </c:pt>
                <c:pt idx="10">
                  <c:v>22.558268696734601</c:v>
                </c:pt>
                <c:pt idx="11">
                  <c:v>22.2500524732386</c:v>
                </c:pt>
                <c:pt idx="12">
                  <c:v>21.0976258949749</c:v>
                </c:pt>
                <c:pt idx="13">
                  <c:v>20.848534001891402</c:v>
                </c:pt>
                <c:pt idx="14">
                  <c:v>21.243146532687</c:v>
                </c:pt>
                <c:pt idx="15">
                  <c:v>26.391305679187202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20-4F11-8E0E-2417311ECC13}"/>
            </c:ext>
          </c:extLst>
        </c:ser>
        <c:ser>
          <c:idx val="1"/>
          <c:order val="2"/>
          <c:tx>
            <c:strRef>
              <c:f>Diagram!$D$20</c:f>
              <c:strCache>
                <c:ptCount val="1"/>
                <c:pt idx="0">
                  <c:v>Förgymnasialt utbildade (25-54 år)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Diagram!$A$21:$A$36</c:f>
              <c:strCach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strCache>
            </c:strRef>
          </c:cat>
          <c:val>
            <c:numRef>
              <c:f>Diagram!$D$21:$D$36</c:f>
              <c:numCache>
                <c:formatCode>General</c:formatCode>
                <c:ptCount val="16"/>
                <c:pt idx="0">
                  <c:v>10.4666681495651</c:v>
                </c:pt>
                <c:pt idx="1">
                  <c:v>9.1856641696865804</c:v>
                </c:pt>
                <c:pt idx="2">
                  <c:v>8.5411928912632806</c:v>
                </c:pt>
                <c:pt idx="3">
                  <c:v>8.9631776969098897</c:v>
                </c:pt>
                <c:pt idx="4">
                  <c:v>12.0883147061347</c:v>
                </c:pt>
                <c:pt idx="5">
                  <c:v>13.548584025775799</c:v>
                </c:pt>
                <c:pt idx="6">
                  <c:v>13.660806339665299</c:v>
                </c:pt>
                <c:pt idx="7">
                  <c:v>14.6954093880931</c:v>
                </c:pt>
                <c:pt idx="8">
                  <c:v>15.976362091799</c:v>
                </c:pt>
                <c:pt idx="9">
                  <c:v>17.5291081158589</c:v>
                </c:pt>
                <c:pt idx="10">
                  <c:v>17.628380729193701</c:v>
                </c:pt>
                <c:pt idx="11">
                  <c:v>18.426162120005799</c:v>
                </c:pt>
                <c:pt idx="12">
                  <c:v>17.919661027728299</c:v>
                </c:pt>
                <c:pt idx="13">
                  <c:v>19.468027316467399</c:v>
                </c:pt>
                <c:pt idx="14">
                  <c:v>20.458553083464199</c:v>
                </c:pt>
                <c:pt idx="15">
                  <c:v>25.1265644192145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20-4F11-8E0E-2417311EC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003840"/>
        <c:axId val="29600972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Diagram!$B$20</c15:sqref>
                        </c15:formulaRef>
                      </c:ext>
                    </c:extLst>
                    <c:strCache>
                      <c:ptCount val="1"/>
                      <c:pt idx="0">
                        <c:v>Unga (15-24 år)</c:v>
                      </c:pt>
                    </c:strCache>
                  </c:strRef>
                </c:tx>
                <c:spPr>
                  <a:ln w="28575">
                    <a:solidFill>
                      <a:srgbClr val="99BE7F"/>
                    </a:solidFill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Diagram!$A$21:$A$36</c15:sqref>
                        </c15:formulaRef>
                      </c:ext>
                    </c:extLst>
                    <c:strCache>
                      <c:ptCount val="16"/>
                      <c:pt idx="0">
                        <c:v>2005</c:v>
                      </c:pt>
                      <c:pt idx="1">
                        <c:v>2006</c:v>
                      </c:pt>
                      <c:pt idx="2">
                        <c:v>2007</c:v>
                      </c:pt>
                      <c:pt idx="3">
                        <c:v>2008</c:v>
                      </c:pt>
                      <c:pt idx="4">
                        <c:v>2009</c:v>
                      </c:pt>
                      <c:pt idx="5">
                        <c:v>2010</c:v>
                      </c:pt>
                      <c:pt idx="6">
                        <c:v>2011</c:v>
                      </c:pt>
                      <c:pt idx="7">
                        <c:v>2012</c:v>
                      </c:pt>
                      <c:pt idx="8">
                        <c:v>2013</c:v>
                      </c:pt>
                      <c:pt idx="9">
                        <c:v>2014</c:v>
                      </c:pt>
                      <c:pt idx="10">
                        <c:v>2015</c:v>
                      </c:pt>
                      <c:pt idx="11">
                        <c:v>2016</c:v>
                      </c:pt>
                      <c:pt idx="12">
                        <c:v>2017</c:v>
                      </c:pt>
                      <c:pt idx="13">
                        <c:v>2018</c:v>
                      </c:pt>
                      <c:pt idx="14">
                        <c:v>2019</c:v>
                      </c:pt>
                      <c:pt idx="15">
                        <c:v>2020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Diagram!$B$21:$B$36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22.798957898295601</c:v>
                      </c:pt>
                      <c:pt idx="1">
                        <c:v>21.524579620222202</c:v>
                      </c:pt>
                      <c:pt idx="2">
                        <c:v>19.2427792067366</c:v>
                      </c:pt>
                      <c:pt idx="3">
                        <c:v>20.238695313475201</c:v>
                      </c:pt>
                      <c:pt idx="4">
                        <c:v>25.025149777336299</c:v>
                      </c:pt>
                      <c:pt idx="5">
                        <c:v>24.7797969568533</c:v>
                      </c:pt>
                      <c:pt idx="6">
                        <c:v>22.772673339620901</c:v>
                      </c:pt>
                      <c:pt idx="7">
                        <c:v>23.657760352567099</c:v>
                      </c:pt>
                      <c:pt idx="8">
                        <c:v>23.5512158341187</c:v>
                      </c:pt>
                      <c:pt idx="9">
                        <c:v>22.928345351419999</c:v>
                      </c:pt>
                      <c:pt idx="10">
                        <c:v>20.3271948397262</c:v>
                      </c:pt>
                      <c:pt idx="11">
                        <c:v>18.922352086159201</c:v>
                      </c:pt>
                      <c:pt idx="12">
                        <c:v>17.790067141287899</c:v>
                      </c:pt>
                      <c:pt idx="13">
                        <c:v>17.421283905502001</c:v>
                      </c:pt>
                      <c:pt idx="14">
                        <c:v>19.9905013693859</c:v>
                      </c:pt>
                      <c:pt idx="15">
                        <c:v>23.993394872000501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4220-4F11-8E0E-2417311ECC13}"/>
                  </c:ext>
                </c:extLst>
              </c15:ser>
            </c15:filteredLineSeries>
          </c:ext>
        </c:extLst>
      </c:lineChart>
      <c:dateAx>
        <c:axId val="296003840"/>
        <c:scaling>
          <c:orientation val="minMax"/>
        </c:scaling>
        <c:delete val="0"/>
        <c:axPos val="b"/>
        <c:numFmt formatCode="yyyy;@" sourceLinked="0"/>
        <c:majorTickMark val="none"/>
        <c:minorTickMark val="none"/>
        <c:tickLblPos val="low"/>
        <c:spPr>
          <a:noFill/>
          <a:ln w="12700">
            <a:solidFill>
              <a:srgbClr val="000000"/>
            </a:solidFill>
          </a:ln>
        </c:spPr>
        <c:txPr>
          <a:bodyPr rot="-5400000" vert="horz"/>
          <a:lstStyle/>
          <a:p>
            <a:pPr>
              <a:defRPr/>
            </a:pPr>
            <a:endParaRPr lang="sv-SE"/>
          </a:p>
        </c:txPr>
        <c:crossAx val="296009728"/>
        <c:crosses val="autoZero"/>
        <c:auto val="0"/>
        <c:lblOffset val="100"/>
        <c:baseTimeUnit val="days"/>
        <c:majorUnit val="1"/>
      </c:dateAx>
      <c:valAx>
        <c:axId val="296009728"/>
        <c:scaling>
          <c:orientation val="minMax"/>
          <c:max val="30"/>
          <c:min val="5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296003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8475694444444444"/>
          <c:y val="0.63092948717948716"/>
          <c:w val="0.71270694444444438"/>
          <c:h val="0.1391825268072646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Blad1!$E$7</c:f>
              <c:strCache>
                <c:ptCount val="1"/>
                <c:pt idx="0">
                  <c:v>Regionalt yrkesvux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36801598775021843"/>
                  <c:y val="-0.15497877936056234"/>
                </c:manualLayout>
              </c:layout>
              <c:tx>
                <c:rich>
                  <a:bodyPr/>
                  <a:lstStyle/>
                  <a:p>
                    <a:fld id="{3B7E948C-6013-4153-9B9B-07D0F566C910}" type="SERIESNAME">
                      <a:rPr lang="en-US" b="1">
                        <a:solidFill>
                          <a:schemeClr val="tx1"/>
                        </a:solidFill>
                      </a:rPr>
                      <a:pPr/>
                      <a:t>[SERIENAMN]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740-44CB-855F-8B5A7FC19D79}"/>
                </c:ext>
              </c:extLst>
            </c:dLbl>
            <c:dLbl>
              <c:idx val="2"/>
              <c:layout>
                <c:manualLayout>
                  <c:x val="0.26570782442897817"/>
                  <c:y val="-1.133714964591699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5F5A95-822F-4E93-9B98-67E4C7885260}" type="SERIESNAM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[SERIENAMN]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479745021432869"/>
                      <c:h val="0.207743932462937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740-44CB-855F-8B5A7FC19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Blad1!$F$5:$L$6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Blad1!$F$7:$L$7</c:f>
              <c:numCache>
                <c:formatCode>#,##0</c:formatCode>
                <c:ptCount val="7"/>
                <c:pt idx="0">
                  <c:v>23000</c:v>
                </c:pt>
                <c:pt idx="1">
                  <c:v>24400</c:v>
                </c:pt>
                <c:pt idx="2">
                  <c:v>38000</c:v>
                </c:pt>
                <c:pt idx="3">
                  <c:v>34000</c:v>
                </c:pt>
                <c:pt idx="4">
                  <c:v>54000</c:v>
                </c:pt>
                <c:pt idx="5">
                  <c:v>71000</c:v>
                </c:pt>
                <c:pt idx="6">
                  <c:v>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0-44CB-855F-8B5A7FC19D79}"/>
            </c:ext>
          </c:extLst>
        </c:ser>
        <c:ser>
          <c:idx val="1"/>
          <c:order val="1"/>
          <c:tx>
            <c:strRef>
              <c:f>Blad1!$E$8</c:f>
              <c:strCache>
                <c:ptCount val="1"/>
                <c:pt idx="0">
                  <c:v>Folkhögskola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38874884758461054"/>
                  <c:y val="-0.21129960775028919"/>
                </c:manualLayout>
              </c:layout>
              <c:tx>
                <c:rich>
                  <a:bodyPr/>
                  <a:lstStyle/>
                  <a:p>
                    <a:fld id="{4D469D42-7C36-4287-9DA9-1C876C26D484}" type="SERIESNAME">
                      <a:rPr lang="en-US" dirty="0">
                        <a:solidFill>
                          <a:schemeClr val="tx1"/>
                        </a:solidFill>
                      </a:rPr>
                      <a:pPr/>
                      <a:t>[SERIENAMN]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740-44CB-855F-8B5A7FC19D79}"/>
                </c:ext>
              </c:extLst>
            </c:dLbl>
            <c:dLbl>
              <c:idx val="2"/>
              <c:layout>
                <c:manualLayout>
                  <c:x val="0.29942577773457374"/>
                  <c:y val="-6.07061861111311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646886220062529"/>
                      <c:h val="6.95328568515617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740-44CB-855F-8B5A7FC19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Blad1!$F$5:$L$6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Blad1!$F$8:$L$8</c:f>
              <c:numCache>
                <c:formatCode>#,##0</c:formatCode>
                <c:ptCount val="7"/>
                <c:pt idx="0">
                  <c:v>5000</c:v>
                </c:pt>
                <c:pt idx="1">
                  <c:v>7000</c:v>
                </c:pt>
                <c:pt idx="2">
                  <c:v>12000</c:v>
                </c:pt>
                <c:pt idx="3">
                  <c:v>12000</c:v>
                </c:pt>
                <c:pt idx="4">
                  <c:v>10000</c:v>
                </c:pt>
                <c:pt idx="5">
                  <c:v>12000</c:v>
                </c:pt>
                <c:pt idx="6">
                  <c:v>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40-44CB-855F-8B5A7FC19D79}"/>
            </c:ext>
          </c:extLst>
        </c:ser>
        <c:ser>
          <c:idx val="2"/>
          <c:order val="2"/>
          <c:tx>
            <c:strRef>
              <c:f>Blad1!$E$9</c:f>
              <c:strCache>
                <c:ptCount val="1"/>
                <c:pt idx="0">
                  <c:v>Yrkeshögskola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4025836152306505"/>
                  <c:y val="-0.2544743205308692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2391CA-747F-4FFF-93D7-A577FBC1A7B8}" type="SERIESNAME">
                      <a:rPr lang="en-US" sz="1400" b="1" dirty="0">
                        <a:solidFill>
                          <a:schemeClr val="tx1"/>
                        </a:solidFill>
                      </a:rPr>
                      <a:pPr>
                        <a:defRPr sz="1400" b="1"/>
                      </a:pPr>
                      <a:t>[SERIENAMN]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740-44CB-855F-8B5A7FC19D79}"/>
                </c:ext>
              </c:extLst>
            </c:dLbl>
            <c:dLbl>
              <c:idx val="2"/>
              <c:layout>
                <c:manualLayout>
                  <c:x val="0.29258698726771964"/>
                  <c:y val="-9.029790710375706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7A5983-049E-44E6-9A08-C576C86C6E7C}" type="SERIESNAM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/>
                      </a:pPr>
                      <a:t>[SERIENAMN]</a:t>
                    </a:fld>
                    <a:endParaRPr lang="sv-S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550326253082991"/>
                      <c:h val="0.142444645168995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740-44CB-855F-8B5A7FC19D7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Blad1!$F$5:$L$6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Blad1!$F$9:$L$9</c:f>
              <c:numCache>
                <c:formatCode>#,##0</c:formatCode>
                <c:ptCount val="7"/>
                <c:pt idx="0">
                  <c:v>2500</c:v>
                </c:pt>
                <c:pt idx="1">
                  <c:v>6000</c:v>
                </c:pt>
                <c:pt idx="2">
                  <c:v>7100</c:v>
                </c:pt>
                <c:pt idx="3">
                  <c:v>11000</c:v>
                </c:pt>
                <c:pt idx="4">
                  <c:v>18500</c:v>
                </c:pt>
                <c:pt idx="5">
                  <c:v>25400</c:v>
                </c:pt>
                <c:pt idx="6">
                  <c:v>29100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40-44CB-855F-8B5A7FC19D79}"/>
            </c:ext>
          </c:extLst>
        </c:ser>
        <c:ser>
          <c:idx val="3"/>
          <c:order val="3"/>
          <c:tx>
            <c:strRef>
              <c:f>Blad1!$E$10</c:f>
              <c:strCache>
                <c:ptCount val="1"/>
                <c:pt idx="0">
                  <c:v>Högskola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.40264767972235949"/>
                  <c:y val="-0.34874420540199869"/>
                </c:manualLayout>
              </c:layout>
              <c:tx>
                <c:rich>
                  <a:bodyPr/>
                  <a:lstStyle/>
                  <a:p>
                    <a:fld id="{465C9D60-F3B8-49B7-85E9-B1969A20392D}" type="SERIESNAME">
                      <a:rPr lang="en-US" dirty="0">
                        <a:solidFill>
                          <a:schemeClr val="tx1"/>
                        </a:solidFill>
                      </a:rPr>
                      <a:pPr/>
                      <a:t>[SERIENAMN]</a:t>
                    </a:fld>
                    <a:endParaRPr lang="sv-SE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740-44CB-855F-8B5A7FC19D79}"/>
                </c:ext>
              </c:extLst>
            </c:dLbl>
            <c:dLbl>
              <c:idx val="2"/>
              <c:layout>
                <c:manualLayout>
                  <c:x val="0.31870311648763044"/>
                  <c:y val="-0.1269660446090268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4D1879-428B-40EA-83F2-97DCA045CA55}" type="SERIESNAME">
                      <a:rPr lang="en-US" sz="1400" b="1">
                        <a:solidFill>
                          <a:schemeClr val="bg1"/>
                        </a:solidFill>
                      </a:rPr>
                      <a:pPr>
                        <a:defRPr sz="1400" b="1"/>
                      </a:pPr>
                      <a:t>[SERIENAMN]</a:t>
                    </a:fld>
                    <a:endParaRPr lang="sv-SE"/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740-44CB-855F-8B5A7FC19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Blad1!$F$5:$L$6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Blad1!$F$10:$L$10</c:f>
              <c:numCache>
                <c:formatCode>#,##0</c:formatCode>
                <c:ptCount val="7"/>
                <c:pt idx="0">
                  <c:v>7900</c:v>
                </c:pt>
                <c:pt idx="1">
                  <c:v>11800</c:v>
                </c:pt>
                <c:pt idx="2">
                  <c:v>20000</c:v>
                </c:pt>
                <c:pt idx="3">
                  <c:v>21300</c:v>
                </c:pt>
                <c:pt idx="4">
                  <c:v>31700</c:v>
                </c:pt>
                <c:pt idx="5">
                  <c:v>45700</c:v>
                </c:pt>
                <c:pt idx="6">
                  <c:v>42200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40-44CB-855F-8B5A7FC19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2042432"/>
        <c:axId val="452040136"/>
      </c:areaChart>
      <c:catAx>
        <c:axId val="45204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040136"/>
        <c:crosses val="autoZero"/>
        <c:auto val="1"/>
        <c:lblAlgn val="ctr"/>
        <c:lblOffset val="100"/>
        <c:noMultiLvlLbl val="0"/>
      </c:catAx>
      <c:valAx>
        <c:axId val="452040136"/>
        <c:scaling>
          <c:orientation val="minMax"/>
          <c:max val="1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2042432"/>
        <c:crosses val="autoZero"/>
        <c:crossBetween val="midCat"/>
        <c:majorUnit val="20000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'Tabell 2B'!$C$6</c:f>
              <c:strCache>
                <c:ptCount val="1"/>
                <c:pt idx="0">
                  <c:v>Etablerad ställning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'Tabell 2B'!$B$7:$B$9</c:f>
              <c:strCache>
                <c:ptCount val="3"/>
                <c:pt idx="0">
                  <c:v>Samtliga inom komvux</c:v>
                </c:pt>
                <c:pt idx="1">
                  <c:v>Vård och omsorg, minst 800 poäng</c:v>
                </c:pt>
                <c:pt idx="2">
                  <c:v>El och energi, minst 800 poäng</c:v>
                </c:pt>
              </c:strCache>
            </c:strRef>
          </c:cat>
          <c:val>
            <c:numRef>
              <c:f>'Tabell 2B'!$C$7:$C$9</c:f>
              <c:numCache>
                <c:formatCode>General</c:formatCode>
                <c:ptCount val="3"/>
                <c:pt idx="0">
                  <c:v>47</c:v>
                </c:pt>
                <c:pt idx="1">
                  <c:v>71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D-45FA-AEDB-796F6A979EDC}"/>
            </c:ext>
          </c:extLst>
        </c:ser>
        <c:ser>
          <c:idx val="1"/>
          <c:order val="1"/>
          <c:tx>
            <c:strRef>
              <c:f>'Tabell 2B'!$D$6</c:f>
              <c:strCache>
                <c:ptCount val="1"/>
                <c:pt idx="0">
                  <c:v>Osäker ställning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'Tabell 2B'!$B$7:$B$9</c:f>
              <c:strCache>
                <c:ptCount val="3"/>
                <c:pt idx="0">
                  <c:v>Samtliga inom komvux</c:v>
                </c:pt>
                <c:pt idx="1">
                  <c:v>Vård och omsorg, minst 800 poäng</c:v>
                </c:pt>
                <c:pt idx="2">
                  <c:v>El och energi, minst 800 poäng</c:v>
                </c:pt>
              </c:strCache>
            </c:strRef>
          </c:cat>
          <c:val>
            <c:numRef>
              <c:f>'Tabell 2B'!$D$7:$D$9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D-45FA-AEDB-796F6A979EDC}"/>
            </c:ext>
          </c:extLst>
        </c:ser>
        <c:ser>
          <c:idx val="2"/>
          <c:order val="2"/>
          <c:tx>
            <c:strRef>
              <c:f>'Tabell 2B'!$E$6</c:f>
              <c:strCache>
                <c:ptCount val="1"/>
                <c:pt idx="0">
                  <c:v>Svag ställning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'Tabell 2B'!$B$7:$B$9</c:f>
              <c:strCache>
                <c:ptCount val="3"/>
                <c:pt idx="0">
                  <c:v>Samtliga inom komvux</c:v>
                </c:pt>
                <c:pt idx="1">
                  <c:v>Vård och omsorg, minst 800 poäng</c:v>
                </c:pt>
                <c:pt idx="2">
                  <c:v>El och energi, minst 800 poäng</c:v>
                </c:pt>
              </c:strCache>
            </c:strRef>
          </c:cat>
          <c:val>
            <c:numRef>
              <c:f>'Tabell 2B'!$E$7:$E$9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D-45FA-AEDB-796F6A979EDC}"/>
            </c:ext>
          </c:extLst>
        </c:ser>
        <c:ser>
          <c:idx val="3"/>
          <c:order val="3"/>
          <c:tx>
            <c:strRef>
              <c:f>'Tabell 2B'!$F$6</c:f>
              <c:strCache>
                <c:ptCount val="1"/>
                <c:pt idx="0">
                  <c:v>Högskolestudier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'Tabell 2B'!$B$7:$B$9</c:f>
              <c:strCache>
                <c:ptCount val="3"/>
                <c:pt idx="0">
                  <c:v>Samtliga inom komvux</c:v>
                </c:pt>
                <c:pt idx="1">
                  <c:v>Vård och omsorg, minst 800 poäng</c:v>
                </c:pt>
                <c:pt idx="2">
                  <c:v>El och energi, minst 800 poäng</c:v>
                </c:pt>
              </c:strCache>
            </c:strRef>
          </c:cat>
          <c:val>
            <c:numRef>
              <c:f>'Tabell 2B'!$F$7:$F$9</c:f>
              <c:numCache>
                <c:formatCode>General</c:formatCode>
                <c:ptCount val="3"/>
                <c:pt idx="0">
                  <c:v>19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AD-45FA-AEDB-796F6A979EDC}"/>
            </c:ext>
          </c:extLst>
        </c:ser>
        <c:ser>
          <c:idx val="4"/>
          <c:order val="4"/>
          <c:tx>
            <c:strRef>
              <c:f>'Tabell 2B'!$G$6</c:f>
              <c:strCache>
                <c:ptCount val="1"/>
                <c:pt idx="0">
                  <c:v>Övriga studier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'Tabell 2B'!$B$7:$B$9</c:f>
              <c:strCache>
                <c:ptCount val="3"/>
                <c:pt idx="0">
                  <c:v>Samtliga inom komvux</c:v>
                </c:pt>
                <c:pt idx="1">
                  <c:v>Vård och omsorg, minst 800 poäng</c:v>
                </c:pt>
                <c:pt idx="2">
                  <c:v>El och energi, minst 800 poäng</c:v>
                </c:pt>
              </c:strCache>
            </c:strRef>
          </c:cat>
          <c:val>
            <c:numRef>
              <c:f>'Tabell 2B'!$G$7:$G$9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AD-45FA-AEDB-796F6A979EDC}"/>
            </c:ext>
          </c:extLst>
        </c:ser>
        <c:ser>
          <c:idx val="5"/>
          <c:order val="5"/>
          <c:tx>
            <c:strRef>
              <c:f>'Tabell 2B'!$H$6</c:f>
              <c:strCache>
                <c:ptCount val="1"/>
                <c:pt idx="0">
                  <c:v>Varken studier/ arbete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'Tabell 2B'!$B$7:$B$9</c:f>
              <c:strCache>
                <c:ptCount val="3"/>
                <c:pt idx="0">
                  <c:v>Samtliga inom komvux</c:v>
                </c:pt>
                <c:pt idx="1">
                  <c:v>Vård och omsorg, minst 800 poäng</c:v>
                </c:pt>
                <c:pt idx="2">
                  <c:v>El och energi, minst 800 poäng</c:v>
                </c:pt>
              </c:strCache>
            </c:strRef>
          </c:cat>
          <c:val>
            <c:numRef>
              <c:f>'Tabell 2B'!$H$7:$H$9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AD-45FA-AEDB-796F6A979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07358752"/>
        <c:axId val="507359080"/>
      </c:barChart>
      <c:catAx>
        <c:axId val="5073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7359080"/>
        <c:crosses val="autoZero"/>
        <c:auto val="1"/>
        <c:lblAlgn val="ctr"/>
        <c:lblOffset val="100"/>
        <c:noMultiLvlLbl val="0"/>
      </c:catAx>
      <c:valAx>
        <c:axId val="507359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735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yrkesvux</c:v>
                </c:pt>
              </c:strCache>
            </c:strRef>
          </c:tx>
          <c:spPr>
            <a:solidFill>
              <a:schemeClr val="accent1"/>
            </a:solidFill>
            <a:ln w="88900" cap="sq">
              <a:solidFill>
                <a:schemeClr val="accent1"/>
              </a:solidFill>
              <a:round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88900" cap="sq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1-4780-B611-19B4BC1095D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88900" cap="sq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A1-4780-B611-19B4BC1095D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88900" cap="sq">
                <a:solidFill>
                  <a:schemeClr val="accent4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A1-4780-B611-19B4BC1095D5}"/>
              </c:ext>
            </c:extLst>
          </c:dPt>
          <c:cat>
            <c:numRef>
              <c:f>Blad1!$A$2:$A$10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Blad1!$B$2:$B$10</c:f>
              <c:numCache>
                <c:formatCode>#,##0</c:formatCode>
                <c:ptCount val="9"/>
                <c:pt idx="0">
                  <c:v>12400</c:v>
                </c:pt>
                <c:pt idx="1">
                  <c:v>5714</c:v>
                </c:pt>
                <c:pt idx="2">
                  <c:v>23000</c:v>
                </c:pt>
                <c:pt idx="3">
                  <c:v>24400</c:v>
                </c:pt>
                <c:pt idx="4">
                  <c:v>38000</c:v>
                </c:pt>
                <c:pt idx="5">
                  <c:v>34000</c:v>
                </c:pt>
                <c:pt idx="6">
                  <c:v>54000</c:v>
                </c:pt>
                <c:pt idx="7">
                  <c:v>71000</c:v>
                </c:pt>
                <c:pt idx="8">
                  <c:v>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1-4780-B611-19B4BC1095D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EEA1-4780-B611-19B4BC1095D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EEA1-4780-B611-19B4BC109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6735472"/>
        <c:axId val="876740392"/>
      </c:barChart>
      <c:catAx>
        <c:axId val="8767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6740392"/>
        <c:crosses val="autoZero"/>
        <c:auto val="1"/>
        <c:lblAlgn val="ctr"/>
        <c:lblOffset val="100"/>
        <c:noMultiLvlLbl val="0"/>
      </c:catAx>
      <c:valAx>
        <c:axId val="87674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7673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Antal årsplatser</c:v>
                </c:pt>
              </c:strCache>
            </c:strRef>
          </c:tx>
          <c:spPr>
            <a:solidFill>
              <a:schemeClr val="accent1"/>
            </a:solidFill>
            <a:ln w="88900">
              <a:solidFill>
                <a:schemeClr val="accent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 w="889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72-4186-A5B5-9CE626A5DDE5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88900">
                <a:solidFill>
                  <a:schemeClr val="accent4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72-4186-A5B5-9CE626A5DDE5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88900">
                <a:solidFill>
                  <a:schemeClr val="accent4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72-4186-A5B5-9CE626A5DDE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88900">
                <a:solidFill>
                  <a:schemeClr val="accent4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72-4186-A5B5-9CE626A5DDE5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1F-4ED1-A028-4733FA68DDE2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72-4186-A5B5-9CE626A5D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Blad1!$B$2:$B$11</c:f>
              <c:numCache>
                <c:formatCode>_-* #\ ##0_-;\-* #\ ##0_-;_-* "-"??_-;_-@_-</c:formatCode>
                <c:ptCount val="10"/>
                <c:pt idx="0">
                  <c:v>25340</c:v>
                </c:pt>
                <c:pt idx="1">
                  <c:v>27014</c:v>
                </c:pt>
                <c:pt idx="2">
                  <c:v>27271</c:v>
                </c:pt>
                <c:pt idx="3">
                  <c:v>28399</c:v>
                </c:pt>
                <c:pt idx="4">
                  <c:v>31059</c:v>
                </c:pt>
                <c:pt idx="5">
                  <c:v>35536</c:v>
                </c:pt>
                <c:pt idx="6">
                  <c:v>42483</c:v>
                </c:pt>
                <c:pt idx="7">
                  <c:v>50300</c:v>
                </c:pt>
                <c:pt idx="8">
                  <c:v>51000</c:v>
                </c:pt>
                <c:pt idx="9">
                  <c:v>49500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72-4186-A5B5-9CE626A5DD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3770376"/>
        <c:axId val="643765128"/>
      </c:barChart>
      <c:catAx>
        <c:axId val="64377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3765128"/>
        <c:crosses val="autoZero"/>
        <c:auto val="1"/>
        <c:lblAlgn val="ctr"/>
        <c:lblOffset val="100"/>
        <c:noMultiLvlLbl val="0"/>
      </c:catAx>
      <c:valAx>
        <c:axId val="643765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4377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DBBDD-D396-4422-9C87-CCDB2B078490}" type="datetimeFigureOut">
              <a:rPr lang="sv-SE" smtClean="0"/>
              <a:t>2021-11-04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4A61F-AED6-4213-BFBC-1F97B98595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477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65125" y="1201738"/>
            <a:ext cx="5775325" cy="32496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736"/>
              </a:spcAft>
              <a:buFont typeface="Arial" panose="020B0604020202020204" pitchFamily="34" charset="0"/>
              <a:buNone/>
            </a:pPr>
            <a:endParaRPr lang="sv-SE" i="1" u="non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4D573-3F9C-4D8D-AD1E-F28948E254A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413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74A61F-AED6-4213-BFBC-1F97B98595A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747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65125" y="1201738"/>
            <a:ext cx="5775325" cy="324961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1736"/>
              </a:spcAft>
              <a:buFont typeface="Arial" panose="020B0604020202020204" pitchFamily="34" charset="0"/>
              <a:buNone/>
            </a:pPr>
            <a:endParaRPr lang="sv-SE" i="1" u="non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4D573-3F9C-4D8D-AD1E-F28948E254A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4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6E89F0-71A6-4280-8B53-4564CB0E873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38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A0284-F948-4FD5-B41A-1D2D83CAF182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8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88D7D-376F-4616-B327-5C47098B78C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FB005-437C-49D9-8045-EDE1D2F33F2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002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FB005-437C-49D9-8045-EDE1D2F33F2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257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4143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663949"/>
            <a:ext cx="5486400" cy="5293784"/>
          </a:xfrm>
        </p:spPr>
        <p:txBody>
          <a:bodyPr/>
          <a:lstStyle/>
          <a:p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AC11A-DE59-4BEE-94D3-86082653FEF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914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FB005-437C-49D9-8045-EDE1D2F33F2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5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AE119-8576-40C3-91B8-FBABD083EA2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709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D06991D3-BB41-4176-A0CF-2B6A3D1A023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7E49AEC6-4BA4-4F4D-AFAF-97D652AA05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78792119-035C-47BA-99D8-4FE07FC7C234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649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30C4E289-B39C-4CA1-95CF-D35B89DA98C6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08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55E951A6-6118-440B-A830-5CEC4C9DAE07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279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E1915BAD-B6CB-4DFE-8A21-DB39A4FC1ED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45D22BD5-BC0B-4CF5-BF9B-7403BC48E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5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5ADB6EF4-AAD0-440E-B9AE-5DE194917FC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RK Logga VIT">
            <a:extLst>
              <a:ext uri="{FF2B5EF4-FFF2-40B4-BE49-F238E27FC236}">
                <a16:creationId xmlns:a16="http://schemas.microsoft.com/office/drawing/2014/main" id="{09580098-0AFD-42DC-BB76-B1215A472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00" y="6160946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83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35EAE614-DF50-4D91-9BFF-C6FAC3B390D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2E2638E5-2A45-4881-A4EB-6630DEBB1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A5AED8BD-EB85-4CA6-A7AC-45583A328A9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9656ED3E-39F0-4F47-8220-525C2AD2BA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6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CC14C-A365-460A-878B-7590651A3474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53EBAA3E-8D0A-4BB1-A46E-872668BCB2A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 VIT">
            <a:extLst>
              <a:ext uri="{FF2B5EF4-FFF2-40B4-BE49-F238E27FC236}">
                <a16:creationId xmlns:a16="http://schemas.microsoft.com/office/drawing/2014/main" id="{60F37883-0F20-424D-AE6F-899ABC2D1E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37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93268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8574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F6D3D5E7-6D09-434F-B16A-45E901A5B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9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AB80-E3F7-43B6-99B8-2CCF2C5AB7C1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1AB2BD62-51D1-4FD5-AC15-B7306F34992A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76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678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0124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B074DD21-311D-46EE-B33B-DEC302A8D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8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3893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1202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670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3274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34056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351843" y="1893600"/>
            <a:ext cx="3452400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3"/>
          <p:cNvSpPr>
            <a:spLocks noGrp="1"/>
          </p:cNvSpPr>
          <p:nvPr>
            <p:ph sz="half" idx="13"/>
          </p:nvPr>
        </p:nvSpPr>
        <p:spPr>
          <a:xfrm>
            <a:off x="8127687" y="1893600"/>
            <a:ext cx="34508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2F3F3F-D4CD-4C78-B476-8DD550FFE88E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672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två bildtext/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3421021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17565" y="5486400"/>
            <a:ext cx="5311635" cy="550863"/>
          </a:xfrm>
        </p:spPr>
        <p:txBody>
          <a:bodyPr anchor="b"/>
          <a:lstStyle>
            <a:lvl1pPr marL="0" indent="0" algn="r">
              <a:buNone/>
              <a:defRPr sz="9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Bildtext/källa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7A0106-448D-4074-8D09-F6351A6A1C03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3498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226887" y="1908063"/>
            <a:ext cx="5337668" cy="4129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2799" y="1908063"/>
            <a:ext cx="5306401" cy="4129200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A5FC-2B4E-4F40-B466-24D3BD765199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22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Ins="2880000"/>
          <a:lstStyle>
            <a:lvl1pPr marL="468000" indent="-4680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E482-D5BE-411A-B1B9-E63121B0B9A5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9F983D8D-BFB4-48CB-908B-DD5C4353E34C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592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4154" y="729566"/>
            <a:ext cx="8893350" cy="2151531"/>
          </a:xfrm>
        </p:spPr>
        <p:txBody>
          <a:bodyPr lIns="0" rIns="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99460" y="2900578"/>
            <a:ext cx="8898044" cy="1655762"/>
          </a:xfrm>
        </p:spPr>
        <p:txBody>
          <a:bodyPr lIns="0" rIns="0"/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Rektangel 9"/>
          <p:cNvSpPr/>
          <p:nvPr/>
        </p:nvSpPr>
        <p:spPr>
          <a:xfrm>
            <a:off x="622800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429F-ADA7-446B-8B9C-BBD5CDD6AD30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 descr="RK Logga VIT">
            <a:extLst>
              <a:ext uri="{FF2B5EF4-FFF2-40B4-BE49-F238E27FC236}">
                <a16:creationId xmlns:a16="http://schemas.microsoft.com/office/drawing/2014/main" id="{4656D91A-0EEF-41AE-922A-90AEABC54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0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0C50-572B-47DC-A58B-CDFE5A030283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4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97B1F268-438E-427D-A222-F3D87FD0F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" y="6160947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0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7200" tIns="223200" rIns="121917" bIns="60958" rtlCol="0" anchor="ctr">
            <a:noAutofit/>
          </a:bodyPr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4BA93-5507-47D4-BA73-9510C4CFB7E1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1B28316B-8DAC-40DA-A9A9-36A59918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5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gr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</p:spPr>
        <p:txBody>
          <a:bodyPr lIns="367200" tIns="223200" rIns="180000" anchor="t">
            <a:noAutofit/>
          </a:bodyPr>
          <a:lstStyle>
            <a:lvl1pPr algn="l">
              <a:defRPr sz="64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10" name="Rektangel 9"/>
          <p:cNvSpPr/>
          <p:nvPr/>
        </p:nvSpPr>
        <p:spPr>
          <a:xfrm>
            <a:off x="623311" y="548807"/>
            <a:ext cx="10943791" cy="54738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BD43-795F-4C50-AF45-3CB157E8B4A8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RK Logga VIT">
            <a:extLst>
              <a:ext uri="{FF2B5EF4-FFF2-40B4-BE49-F238E27FC236}">
                <a16:creationId xmlns:a16="http://schemas.microsoft.com/office/drawing/2014/main" id="{61839C07-2E61-47D6-BC06-7FCCE3036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1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mslag med utfall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3311" y="548807"/>
            <a:ext cx="10943791" cy="5473875"/>
          </a:xfrm>
          <a:ln w="19050">
            <a:solidFill>
              <a:schemeClr val="bg1"/>
            </a:solidFill>
          </a:ln>
        </p:spPr>
        <p:txBody>
          <a:bodyPr lIns="374400" tIns="223200" rIns="180000" anchor="t">
            <a:noAutofit/>
          </a:bodyPr>
          <a:lstStyle>
            <a:lvl1pPr algn="l">
              <a:defRPr sz="64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text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CC14C-A365-460A-878B-7590651A3474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RK Logga VIT">
            <a:extLst>
              <a:ext uri="{FF2B5EF4-FFF2-40B4-BE49-F238E27FC236}">
                <a16:creationId xmlns:a16="http://schemas.microsoft.com/office/drawing/2014/main" id="{A784A338-C835-497E-BB5F-D0C26C01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1" y="6159720"/>
            <a:ext cx="1745153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5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622800" y="1890000"/>
            <a:ext cx="8074800" cy="4129200"/>
          </a:xfrm>
        </p:spPr>
        <p:txBody>
          <a:bodyPr rIns="0"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235719-514E-4809-A146-B18FB1267448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F0FD1020-03C0-4B51-9649-96261C85D189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57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2800" y="359999"/>
            <a:ext cx="10952115" cy="1620001"/>
          </a:xfrm>
        </p:spPr>
        <p:txBody>
          <a:bodyPr anchor="t">
            <a:noAutofit/>
          </a:bodyPr>
          <a:lstStyle>
            <a:lvl1pPr>
              <a:defRPr sz="48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800" y="1980000"/>
            <a:ext cx="10952115" cy="1304925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AEC9-DCD9-42C2-AC7B-9AE0978E715F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ektangel 3" descr="TagShape">
            <a:extLst>
              <a:ext uri="{FF2B5EF4-FFF2-40B4-BE49-F238E27FC236}">
                <a16:creationId xmlns:a16="http://schemas.microsoft.com/office/drawing/2014/main" id="{1035CF20-6091-4A08-BD0D-7F0B49A8CEB3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 descr="RK Logga VIT">
            <a:extLst>
              <a:ext uri="{FF2B5EF4-FFF2-40B4-BE49-F238E27FC236}">
                <a16:creationId xmlns:a16="http://schemas.microsoft.com/office/drawing/2014/main" id="{C92B84BE-07F5-400C-B933-D90509FB94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501" y="6159719"/>
            <a:ext cx="1746767" cy="5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0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6887" y="1908063"/>
            <a:ext cx="5351628" cy="4129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C056-EBF6-44F4-AA05-D318978CEEB2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 descr="TagShape">
            <a:extLst>
              <a:ext uri="{FF2B5EF4-FFF2-40B4-BE49-F238E27FC236}">
                <a16:creationId xmlns:a16="http://schemas.microsoft.com/office/drawing/2014/main" id="{C93258A4-5E1F-402D-859F-12EB13BC5BF3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833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499927"/>
            <a:ext cx="5306401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2799" y="2426463"/>
            <a:ext cx="5306401" cy="361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26887" y="1496145"/>
            <a:ext cx="5351628" cy="823912"/>
          </a:xfrm>
        </p:spPr>
        <p:txBody>
          <a:bodyPr anchor="ctr"/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26887" y="2426006"/>
            <a:ext cx="5351628" cy="36112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D6F9-8485-4043-A67C-56589D32B672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CF16D257-1BAC-43EA-8E41-C0B729CC7A5D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29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0CFB-13F3-48C0-BA62-2701E0DEAD43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ektangel 2" descr="TagShape">
            <a:extLst>
              <a:ext uri="{FF2B5EF4-FFF2-40B4-BE49-F238E27FC236}">
                <a16:creationId xmlns:a16="http://schemas.microsoft.com/office/drawing/2014/main" id="{616968BB-4990-4C15-8803-CACBE2443D18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29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8A3D-0DB0-43F7-B56E-F59C207974A1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ktangel 1" descr="TagShape">
            <a:extLst>
              <a:ext uri="{FF2B5EF4-FFF2-40B4-BE49-F238E27FC236}">
                <a16:creationId xmlns:a16="http://schemas.microsoft.com/office/drawing/2014/main" id="{00BF0F18-B208-47AB-A998-49BBF6A30194}"/>
              </a:ext>
            </a:extLst>
          </p:cNvPr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64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640115" y="6304768"/>
            <a:ext cx="345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Finansdepartementet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 descr="TagShape">
            <a:extLst>
              <a:ext uri="{FF2B5EF4-FFF2-40B4-BE49-F238E27FC236}">
                <a16:creationId xmlns:a16="http://schemas.microsoft.com/office/drawing/2014/main" id="{24CF5B49-B4EC-427A-B04A-AB74FD94F904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RK Logga">
            <a:extLst>
              <a:ext uri="{FF2B5EF4-FFF2-40B4-BE49-F238E27FC236}">
                <a16:creationId xmlns:a16="http://schemas.microsoft.com/office/drawing/2014/main" id="{5C822A93-7A78-4B8F-9DDD-E8016034A6B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92" y="6159720"/>
            <a:ext cx="1743722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2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4" r:id="rId12"/>
    <p:sldLayoutId id="2147483677" r:id="rId13"/>
    <p:sldLayoutId id="2147483676" r:id="rId14"/>
    <p:sldLayoutId id="2147483671" r:id="rId15"/>
    <p:sldLayoutId id="2147483675" r:id="rId16"/>
    <p:sldLayoutId id="2147483673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2799" y="1890713"/>
            <a:ext cx="10955715" cy="412908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76240" y="297899"/>
            <a:ext cx="97789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6C37EBDB-E3D6-441D-8D74-0BD88E948927}" type="datetime1">
              <a:rPr lang="sv-SE" smtClean="0"/>
              <a:t>2021-11-04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640115" y="6304768"/>
            <a:ext cx="3456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Departementsnamn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082155" y="6304768"/>
            <a:ext cx="4824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 b="0" baseline="0">
                <a:solidFill>
                  <a:schemeClr val="tx1"/>
                </a:solidFill>
              </a:defRPr>
            </a:lvl1pPr>
          </a:lstStyle>
          <a:p>
            <a:fld id="{9C3D4D15-3887-47F3-AC8F-B99C7C44B5C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RK Logga">
            <a:extLst>
              <a:ext uri="{FF2B5EF4-FFF2-40B4-BE49-F238E27FC236}">
                <a16:creationId xmlns:a16="http://schemas.microsoft.com/office/drawing/2014/main" id="{1E78036D-44E4-435B-92DF-43C836075D2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3" y="6159720"/>
            <a:ext cx="1742113" cy="50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1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803">
          <p15:clr>
            <a:srgbClr val="F26B43"/>
          </p15:clr>
        </p15:guide>
        <p15:guide id="4" orient="horz" pos="1191">
          <p15:clr>
            <a:srgbClr val="F26B43"/>
          </p15:clr>
        </p15:guide>
        <p15:guide id="5" pos="330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DBD9A-7056-4386-B5F8-832490CAC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933" y="729566"/>
            <a:ext cx="10545422" cy="2151531"/>
          </a:xfrm>
        </p:spPr>
        <p:txBody>
          <a:bodyPr/>
          <a:lstStyle/>
          <a:p>
            <a:r>
              <a:rPr lang="sv-SE" sz="4800" b="1" dirty="0"/>
              <a:t>Pågående initiativ för en bättre kompetensförsörjning</a:t>
            </a:r>
            <a:endParaRPr lang="sv-SE" sz="48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190F12-D1FE-4505-819E-E9493F28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Utbildningsdepartementet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A42BDF-2E62-450B-B99D-3245ED94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47BDFF-9682-4200-B866-7D099639F886}"/>
              </a:ext>
            </a:extLst>
          </p:cNvPr>
          <p:cNvSpPr txBox="1">
            <a:spLocks/>
          </p:cNvSpPr>
          <p:nvPr/>
        </p:nvSpPr>
        <p:spPr>
          <a:xfrm>
            <a:off x="777933" y="3976904"/>
            <a:ext cx="9909117" cy="1752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Kristina Persdotter, statssekreterare Utbildningsdepartementet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err="1">
                <a:solidFill>
                  <a:prstClr val="white"/>
                </a:solidFill>
                <a:latin typeface="Arial"/>
              </a:rPr>
              <a:t>Sobona</a:t>
            </a:r>
            <a:r>
              <a:rPr lang="sv-SE" dirty="0">
                <a:solidFill>
                  <a:prstClr val="white"/>
                </a:solidFill>
                <a:latin typeface="Arial"/>
              </a:rPr>
              <a:t> Valideringskonferens 2021 </a:t>
            </a:r>
            <a:br>
              <a:rPr lang="sv-SE" dirty="0">
                <a:solidFill>
                  <a:prstClr val="white"/>
                </a:solidFill>
                <a:latin typeface="Arial"/>
              </a:rPr>
            </a:br>
            <a:r>
              <a:rPr lang="sv-SE" dirty="0">
                <a:solidFill>
                  <a:prstClr val="white"/>
                </a:solidFill>
                <a:latin typeface="Arial"/>
              </a:rPr>
              <a:t>9 november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90410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E9D2D5-FB06-4218-84AC-9F80B047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400"/>
              <a:t>Samverkansprogram: Kompetensförsörjning och livslångt lärande 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0ABF628-1A64-4D55-9AE3-D85F8893B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Myndighetsuppdrag: Utveckla en sammanhållen datainfrastruktur för kompetensförsörjning och livslångt lärande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Projekt som </a:t>
            </a:r>
            <a:r>
              <a:rPr lang="sv-SE" sz="1800" dirty="0" err="1"/>
              <a:t>Vinnova</a:t>
            </a:r>
            <a:r>
              <a:rPr lang="sv-SE" sz="1800" dirty="0"/>
              <a:t> finansierar: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Systemutveckling för ökad övergång mellan yrkeshögskola och högre utbildning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Lära att lära – en verktygslåda för ökad förmåga, motivation och lust till livslångt lärande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Kompetenspasset: mikromeriter som verktyg för att synliggöra kompetenser utifrån behov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sv-SE" sz="1800" dirty="0"/>
              <a:t>DINO: </a:t>
            </a:r>
            <a:r>
              <a:rPr lang="sv-SE" sz="1800" dirty="0" err="1"/>
              <a:t>Demonstrator</a:t>
            </a:r>
            <a:r>
              <a:rPr lang="sv-SE" sz="1800" dirty="0"/>
              <a:t> för innovation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8D7F10-CBC3-4FA4-B5BC-E864A5537A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05" r="-4" b="-4"/>
          <a:stretch/>
        </p:blipFill>
        <p:spPr>
          <a:xfrm>
            <a:off x="6226324" y="1909044"/>
            <a:ext cx="5352752" cy="4127350"/>
          </a:xfrm>
          <a:prstGeom prst="rect">
            <a:avLst/>
          </a:prstGeom>
          <a:noFill/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21D485-2F95-423B-AD92-B9E9FB7F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0115" y="6304768"/>
            <a:ext cx="34560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Utbildningsdepartementet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FA61AA4-5685-4E3D-A9B0-00810068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B2E9E8B-5503-4EA8-B9D1-AF3A31E8D165}"/>
              </a:ext>
            </a:extLst>
          </p:cNvPr>
          <p:cNvSpPr txBox="1"/>
          <p:nvPr/>
        </p:nvSpPr>
        <p:spPr>
          <a:xfrm>
            <a:off x="6237204" y="6118668"/>
            <a:ext cx="20826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Foto: Ninni Andersson/Regeringskansliet</a:t>
            </a:r>
          </a:p>
        </p:txBody>
      </p:sp>
    </p:spTree>
    <p:extLst>
      <p:ext uri="{BB962C8B-B14F-4D97-AF65-F5344CB8AC3E}">
        <p14:creationId xmlns:p14="http://schemas.microsoft.com/office/powerpoint/2010/main" val="151817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1DBD9A-7056-4386-B5F8-832490CAC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933" y="729566"/>
            <a:ext cx="10545422" cy="2151531"/>
          </a:xfrm>
        </p:spPr>
        <p:txBody>
          <a:bodyPr/>
          <a:lstStyle/>
          <a:p>
            <a:r>
              <a:rPr lang="sv-SE" sz="4800" b="1" dirty="0"/>
              <a:t>Pågående initiativ för en bättre kompetensförsörjning</a:t>
            </a:r>
            <a:endParaRPr lang="sv-SE" sz="48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190F12-D1FE-4505-819E-E9493F28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Utbildningsdepartementet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A42BDF-2E62-450B-B99D-3245ED945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47BDFF-9682-4200-B866-7D099639F886}"/>
              </a:ext>
            </a:extLst>
          </p:cNvPr>
          <p:cNvSpPr txBox="1">
            <a:spLocks/>
          </p:cNvSpPr>
          <p:nvPr/>
        </p:nvSpPr>
        <p:spPr>
          <a:xfrm>
            <a:off x="777933" y="3976904"/>
            <a:ext cx="9909117" cy="1752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Kristina Persdotter, statssekreterare Utbildningsdepartementet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err="1">
                <a:solidFill>
                  <a:prstClr val="white"/>
                </a:solidFill>
                <a:latin typeface="Arial"/>
              </a:rPr>
              <a:t>Sobona</a:t>
            </a:r>
            <a:r>
              <a:rPr lang="sv-SE" dirty="0">
                <a:solidFill>
                  <a:prstClr val="white"/>
                </a:solidFill>
                <a:latin typeface="Arial"/>
              </a:rPr>
              <a:t> Valideringskonferens 2021 </a:t>
            </a:r>
            <a:br>
              <a:rPr lang="sv-SE" dirty="0">
                <a:solidFill>
                  <a:prstClr val="white"/>
                </a:solidFill>
                <a:latin typeface="Arial"/>
              </a:rPr>
            </a:br>
            <a:r>
              <a:rPr lang="sv-SE" dirty="0">
                <a:solidFill>
                  <a:prstClr val="white"/>
                </a:solidFill>
                <a:latin typeface="Arial"/>
              </a:rPr>
              <a:t>9 november 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</a:t>
            </a:r>
          </a:p>
        </p:txBody>
      </p:sp>
    </p:spTree>
    <p:extLst>
      <p:ext uri="{BB962C8B-B14F-4D97-AF65-F5344CB8AC3E}">
        <p14:creationId xmlns:p14="http://schemas.microsoft.com/office/powerpoint/2010/main" val="67177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E4F0C75-EF08-4A14-9356-EB593D4DE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565" y="1908063"/>
            <a:ext cx="5306401" cy="3421021"/>
          </a:xfrm>
        </p:spPr>
        <p:txBody>
          <a:bodyPr vert="horz" lIns="0" tIns="45720" rIns="0" bIns="45720" rtlCol="0"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800" dirty="0"/>
              <a:t>Utbildning behövs för bekämpa arbetslösheten, förbättra integrationen och möta kompetensbristerna på svensk arbetsmarknad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800" kern="1200" dirty="0">
                <a:latin typeface="+mn-lt"/>
                <a:ea typeface="+mn-ea"/>
                <a:cs typeface="+mn-cs"/>
              </a:rPr>
              <a:t>SCBs trender och prognoser 2020 med sikte på 2035 visar stora kompetensbrister </a:t>
            </a:r>
            <a:r>
              <a:rPr lang="sv-SE" sz="1800" kern="1200" dirty="0" err="1">
                <a:latin typeface="+mn-lt"/>
                <a:ea typeface="+mn-ea"/>
                <a:cs typeface="+mn-cs"/>
              </a:rPr>
              <a:t>vg</a:t>
            </a:r>
            <a:r>
              <a:rPr lang="sv-SE" sz="1800" kern="1200" dirty="0">
                <a:latin typeface="+mn-lt"/>
                <a:ea typeface="+mn-ea"/>
                <a:cs typeface="+mn-cs"/>
              </a:rPr>
              <a:t> gymnasialt yrkesutbildade. </a:t>
            </a:r>
            <a:r>
              <a:rPr lang="sv-SE" sz="1800" dirty="0"/>
              <a:t>S</a:t>
            </a:r>
            <a:r>
              <a:rPr lang="sv-SE" sz="1800" kern="1200" dirty="0">
                <a:latin typeface="+mn-lt"/>
                <a:ea typeface="+mn-ea"/>
                <a:cs typeface="+mn-cs"/>
              </a:rPr>
              <a:t>törst brist</a:t>
            </a:r>
            <a:r>
              <a:rPr lang="sv-SE" sz="1800" dirty="0"/>
              <a:t> inom </a:t>
            </a:r>
            <a:r>
              <a:rPr lang="sv-SE" sz="1800" kern="1200" dirty="0">
                <a:latin typeface="+mn-lt"/>
                <a:ea typeface="+mn-ea"/>
                <a:cs typeface="+mn-cs"/>
              </a:rPr>
              <a:t>vård och omsorg, industriteknik och fordon.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C4FA88D5-B1D5-4ED8-8D49-C7C60BF5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93" y="229701"/>
            <a:ext cx="11315813" cy="1029740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sz="4400" dirty="0"/>
              <a:t>Stora kompetensbrister på svensk arbetsmarknad…</a:t>
            </a:r>
            <a:endParaRPr lang="sv-SE" sz="4400" kern="1200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2D996EB1-33D5-4AAC-8A67-D4D897D294A3}"/>
              </a:ext>
            </a:extLst>
          </p:cNvPr>
          <p:cNvSpPr txBox="1">
            <a:spLocks/>
          </p:cNvSpPr>
          <p:nvPr/>
        </p:nvSpPr>
        <p:spPr>
          <a:xfrm>
            <a:off x="6011720" y="5204034"/>
            <a:ext cx="5311635" cy="5508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SCB, Trender och prognoser 2020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6481CE-4BF2-409F-B6E4-E1EB95B583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640115" y="6304768"/>
            <a:ext cx="3456000" cy="216000"/>
          </a:xfrm>
        </p:spPr>
        <p:txBody>
          <a:bodyPr vert="horz" lIns="0" tIns="0" rIns="0" bIns="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Utbildningsdepartementet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86E724-5FC8-45C9-9B7E-8CFA145064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82155" y="6304768"/>
            <a:ext cx="482400" cy="216000"/>
          </a:xfrm>
        </p:spPr>
        <p:txBody>
          <a:bodyPr vert="horz" lIns="0" tIns="0" rIns="0" bIns="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1E50040-35F9-4197-8770-219015BC6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34" y="1528916"/>
            <a:ext cx="5230821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1BB9B-6A8E-4C26-AE0E-92C7A272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1205406" cy="1029740"/>
          </a:xfrm>
        </p:spPr>
        <p:txBody>
          <a:bodyPr/>
          <a:lstStyle/>
          <a:p>
            <a:r>
              <a:rPr lang="sv-SE" sz="4400" dirty="0"/>
              <a:t>…samtidigt som hög arbetslöshet i utsatta grupper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BA397CB-B395-48FA-9FC7-147E87DC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AF4A64EE-F343-446B-8BF8-3D4024505412}"/>
              </a:ext>
            </a:extLst>
          </p:cNvPr>
          <p:cNvSpPr txBox="1"/>
          <p:nvPr/>
        </p:nvSpPr>
        <p:spPr>
          <a:xfrm>
            <a:off x="6484178" y="6266386"/>
            <a:ext cx="45979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Källa: SCB</a:t>
            </a:r>
          </a:p>
        </p:txBody>
      </p:sp>
      <p:graphicFrame>
        <p:nvGraphicFramePr>
          <p:cNvPr id="9" name="Linjediagram">
            <a:extLst>
              <a:ext uri="{FF2B5EF4-FFF2-40B4-BE49-F238E27FC236}">
                <a16:creationId xmlns:a16="http://schemas.microsoft.com/office/drawing/2014/main" id="{AB3E5967-2362-4291-A461-54ABDADE8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101962"/>
              </p:ext>
            </p:extLst>
          </p:nvPr>
        </p:nvGraphicFramePr>
        <p:xfrm>
          <a:off x="1002155" y="2548966"/>
          <a:ext cx="10080000" cy="37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F85F36FD-9A41-4FAE-9371-C11FBD51BAAD}"/>
              </a:ext>
            </a:extLst>
          </p:cNvPr>
          <p:cNvSpPr/>
          <p:nvPr/>
        </p:nvSpPr>
        <p:spPr>
          <a:xfrm>
            <a:off x="1371600" y="1871858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2200" dirty="0"/>
              <a:t>Arbetslöshet inom olika grupper</a:t>
            </a:r>
            <a:br>
              <a:rPr lang="sv-SE" sz="3200" dirty="0"/>
            </a:br>
            <a:r>
              <a:rPr lang="sv-SE" sz="1600" dirty="0"/>
              <a:t>Procent av arbetskraften, helårsvärden</a:t>
            </a:r>
          </a:p>
        </p:txBody>
      </p:sp>
    </p:spTree>
    <p:extLst>
      <p:ext uri="{BB962C8B-B14F-4D97-AF65-F5344CB8AC3E}">
        <p14:creationId xmlns:p14="http://schemas.microsoft.com/office/powerpoint/2010/main" val="111370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F6FCE1-6FE6-4516-ABE4-3CCDEC05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27" y="147388"/>
            <a:ext cx="10944804" cy="1029740"/>
          </a:xfrm>
        </p:spPr>
        <p:txBody>
          <a:bodyPr/>
          <a:lstStyle/>
          <a:p>
            <a:r>
              <a:rPr lang="sv-SE" sz="4400" dirty="0"/>
              <a:t>Fler utbildningsplatser i Kunskapslyftet</a:t>
            </a:r>
          </a:p>
        </p:txBody>
      </p:sp>
      <p:graphicFrame>
        <p:nvGraphicFramePr>
          <p:cNvPr id="7" name="Diagram 8">
            <a:extLst>
              <a:ext uri="{FF2B5EF4-FFF2-40B4-BE49-F238E27FC236}">
                <a16:creationId xmlns:a16="http://schemas.microsoft.com/office/drawing/2014/main" id="{4362675D-6D9E-440B-8935-49637DDB2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557963"/>
              </p:ext>
            </p:extLst>
          </p:nvPr>
        </p:nvGraphicFramePr>
        <p:xfrm>
          <a:off x="622800" y="1816768"/>
          <a:ext cx="11066973" cy="4147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ED2C0099-D5AA-4FE1-A95D-1DC8C4126E42}"/>
              </a:ext>
            </a:extLst>
          </p:cNvPr>
          <p:cNvSpPr txBox="1">
            <a:spLocks/>
          </p:cNvSpPr>
          <p:nvPr/>
        </p:nvSpPr>
        <p:spPr>
          <a:xfrm>
            <a:off x="502227" y="1390341"/>
            <a:ext cx="5241788" cy="6480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 b="1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 baseline="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aseline="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6pPr>
            <a:lvl7pPr marL="29718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7pPr>
            <a:lvl8pPr marL="3429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8pPr>
            <a:lvl9pPr marL="3886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adeGothic Light" pitchFamily="2" charset="0"/>
              </a:defRPr>
            </a:lvl9pPr>
          </a:lstStyle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Medel motsvarande antal utbildningsplatser </a:t>
            </a:r>
            <a:br>
              <a:rPr kumimoji="0" lang="sv-S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endParaRPr kumimoji="0" lang="sv-S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D989B-0027-4CDF-B626-7F9076886E46}"/>
              </a:ext>
            </a:extLst>
          </p:cNvPr>
          <p:cNvSpPr txBox="1"/>
          <p:nvPr/>
        </p:nvSpPr>
        <p:spPr>
          <a:xfrm>
            <a:off x="10412317" y="1912018"/>
            <a:ext cx="103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162 300</a:t>
            </a:r>
          </a:p>
        </p:txBody>
      </p:sp>
    </p:spTree>
    <p:extLst>
      <p:ext uri="{BB962C8B-B14F-4D97-AF65-F5344CB8AC3E}">
        <p14:creationId xmlns:p14="http://schemas.microsoft.com/office/powerpoint/2010/main" val="336368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30C16869-7079-4897-B026-8367FC4D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759" y="1649158"/>
            <a:ext cx="5306401" cy="823912"/>
          </a:xfrm>
        </p:spPr>
        <p:txBody>
          <a:bodyPr>
            <a:normAutofit fontScale="92500" lnSpcReduction="20000"/>
          </a:bodyPr>
          <a:lstStyle/>
          <a:p>
            <a:endParaRPr lang="sv-SE" dirty="0"/>
          </a:p>
          <a:p>
            <a:pPr algn="ctr"/>
            <a:r>
              <a:rPr lang="sv-SE" sz="2600" dirty="0" err="1"/>
              <a:t>Yrkesvuxplatser</a:t>
            </a:r>
            <a:r>
              <a:rPr lang="sv-SE" sz="2600" dirty="0"/>
              <a:t> med statsbidrag</a:t>
            </a:r>
          </a:p>
          <a:p>
            <a:endParaRPr lang="sv-SE" sz="2900" dirty="0"/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06EF4183-E491-4BCF-A606-C3EB61E3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927" y="1601788"/>
            <a:ext cx="5351628" cy="823912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26" name="Rubrik 25">
            <a:extLst>
              <a:ext uri="{FF2B5EF4-FFF2-40B4-BE49-F238E27FC236}">
                <a16:creationId xmlns:a16="http://schemas.microsoft.com/office/drawing/2014/main" id="{EB0E5DE9-6375-40FB-B227-956A5572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err="1"/>
              <a:t>Yrkesvux</a:t>
            </a:r>
            <a:r>
              <a:rPr lang="sv-SE" sz="4400" dirty="0"/>
              <a:t> byggs ut kraftigt  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9B3017-794D-43C3-8C40-412CA2A0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Utbildningsdepartementet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5E879DE-D38B-433F-A9EB-E94F6279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Platshållare för innehåll 24">
            <a:extLst>
              <a:ext uri="{FF2B5EF4-FFF2-40B4-BE49-F238E27FC236}">
                <a16:creationId xmlns:a16="http://schemas.microsoft.com/office/drawing/2014/main" id="{9A65C0E5-4405-4702-9126-B202EAE414CE}"/>
              </a:ext>
            </a:extLst>
          </p:cNvPr>
          <p:cNvGraphicFramePr>
            <a:graphicFrameLocks/>
          </p:cNvGraphicFramePr>
          <p:nvPr/>
        </p:nvGraphicFramePr>
        <p:xfrm>
          <a:off x="6226175" y="2425700"/>
          <a:ext cx="5353050" cy="361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054FF138-D06D-4D20-AEA0-7E8EFC7934C9}"/>
              </a:ext>
            </a:extLst>
          </p:cNvPr>
          <p:cNvSpPr/>
          <p:nvPr/>
        </p:nvSpPr>
        <p:spPr>
          <a:xfrm>
            <a:off x="6142213" y="1830282"/>
            <a:ext cx="5614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Yrkesinriktningar inom </a:t>
            </a: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vux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leder till jobb</a:t>
            </a:r>
          </a:p>
        </p:txBody>
      </p:sp>
      <p:graphicFrame>
        <p:nvGraphicFramePr>
          <p:cNvPr id="13" name="Platshållare för innehåll 12">
            <a:extLst>
              <a:ext uri="{FF2B5EF4-FFF2-40B4-BE49-F238E27FC236}">
                <a16:creationId xmlns:a16="http://schemas.microsoft.com/office/drawing/2014/main" id="{B757C621-7E55-4428-8825-C489B9AC361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2300" y="2425700"/>
          <a:ext cx="5307013" cy="361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ruta 14">
            <a:extLst>
              <a:ext uri="{FF2B5EF4-FFF2-40B4-BE49-F238E27FC236}">
                <a16:creationId xmlns:a16="http://schemas.microsoft.com/office/drawing/2014/main" id="{4CB0BC11-ACE7-468D-A2F2-1EA821D6B6E6}"/>
              </a:ext>
            </a:extLst>
          </p:cNvPr>
          <p:cNvSpPr txBox="1"/>
          <p:nvPr/>
        </p:nvSpPr>
        <p:spPr>
          <a:xfrm>
            <a:off x="1095885" y="6037263"/>
            <a:ext cx="4699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2014-2019 utfall, 2020-2022 prognos</a:t>
            </a:r>
          </a:p>
        </p:txBody>
      </p:sp>
    </p:spTree>
    <p:extLst>
      <p:ext uri="{BB962C8B-B14F-4D97-AF65-F5344CB8AC3E}">
        <p14:creationId xmlns:p14="http://schemas.microsoft.com/office/powerpoint/2010/main" val="133374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207F483A-69EB-42DD-BC67-6B7500614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0015" y="1389740"/>
            <a:ext cx="5197430" cy="4173782"/>
          </a:xfrm>
        </p:spPr>
        <p:txBody>
          <a:bodyPr anchor="ctr">
            <a:normAutofit fontScale="70000" lnSpcReduction="20000"/>
          </a:bodyPr>
          <a:lstStyle/>
          <a:p>
            <a:pPr marL="284400" indent="-28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300" dirty="0"/>
          </a:p>
          <a:p>
            <a:pPr marL="284400" indent="-28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Mer </a:t>
            </a:r>
            <a:r>
              <a:rPr lang="en-US" sz="2300" dirty="0" err="1"/>
              <a:t>jobbfokus</a:t>
            </a:r>
            <a:r>
              <a:rPr lang="en-US" sz="2300" dirty="0"/>
              <a:t> i </a:t>
            </a:r>
            <a:r>
              <a:rPr lang="en-US" sz="2300" dirty="0" err="1"/>
              <a:t>utbildningspolitiken</a:t>
            </a:r>
            <a:r>
              <a:rPr lang="en-US" sz="2300" dirty="0"/>
              <a:t> </a:t>
            </a:r>
            <a:r>
              <a:rPr lang="en-US" sz="2300" dirty="0" err="1"/>
              <a:t>och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en-US" sz="2300" dirty="0" err="1"/>
              <a:t>mer</a:t>
            </a:r>
            <a:r>
              <a:rPr lang="en-US" sz="2300" dirty="0"/>
              <a:t> </a:t>
            </a:r>
            <a:r>
              <a:rPr lang="en-US" sz="2300" dirty="0" err="1"/>
              <a:t>utbildningsfokus</a:t>
            </a:r>
            <a:r>
              <a:rPr lang="en-US" sz="2300" dirty="0"/>
              <a:t> I </a:t>
            </a:r>
            <a:r>
              <a:rPr lang="en-US" sz="2300" dirty="0" err="1"/>
              <a:t>jobbpolitiken</a:t>
            </a:r>
            <a:endParaRPr lang="en-US" sz="2300" dirty="0"/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endParaRPr lang="en-US" sz="2300" dirty="0"/>
          </a:p>
          <a:p>
            <a:pPr marL="284400" indent="-28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 err="1"/>
              <a:t>Nytt</a:t>
            </a:r>
            <a:r>
              <a:rPr lang="en-US" sz="2300" dirty="0"/>
              <a:t> </a:t>
            </a:r>
            <a:r>
              <a:rPr lang="en-US" sz="2300" dirty="0" err="1"/>
              <a:t>mål</a:t>
            </a:r>
            <a:r>
              <a:rPr lang="en-US" sz="2300" dirty="0"/>
              <a:t>: bas </a:t>
            </a:r>
            <a:r>
              <a:rPr lang="en-US" sz="2300" dirty="0" err="1"/>
              <a:t>för</a:t>
            </a:r>
            <a:r>
              <a:rPr lang="en-US" sz="2300" dirty="0"/>
              <a:t> den </a:t>
            </a:r>
            <a:r>
              <a:rPr lang="en-US" sz="2300" dirty="0" err="1"/>
              <a:t>nationella</a:t>
            </a:r>
            <a:r>
              <a:rPr lang="en-US" sz="2300" dirty="0"/>
              <a:t> </a:t>
            </a:r>
            <a:r>
              <a:rPr lang="en-US" sz="2300" dirty="0" err="1"/>
              <a:t>och</a:t>
            </a:r>
            <a:r>
              <a:rPr lang="en-US" sz="2300" dirty="0"/>
              <a:t> </a:t>
            </a:r>
            <a:r>
              <a:rPr lang="en-US" sz="2300" dirty="0" err="1"/>
              <a:t>regionala</a:t>
            </a:r>
            <a:r>
              <a:rPr lang="en-US" sz="2300" dirty="0"/>
              <a:t> </a:t>
            </a:r>
            <a:r>
              <a:rPr lang="en-US" sz="2300" dirty="0" err="1"/>
              <a:t>kompetensförsörjningen</a:t>
            </a:r>
            <a:r>
              <a:rPr lang="en-US" sz="2300" dirty="0"/>
              <a:t>  </a:t>
            </a:r>
          </a:p>
          <a:p>
            <a:pPr marL="284400" indent="-28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2300" dirty="0"/>
              <a:t>Ny prioriteringsgrund: störst behov </a:t>
            </a:r>
          </a:p>
          <a:p>
            <a:pPr marL="284400" indent="-28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 err="1"/>
              <a:t>Slopad</a:t>
            </a:r>
            <a:r>
              <a:rPr lang="en-US" sz="2300" dirty="0"/>
              <a:t> </a:t>
            </a:r>
            <a:r>
              <a:rPr lang="en-US" sz="2300" dirty="0" err="1"/>
              <a:t>medfinansiering</a:t>
            </a:r>
            <a:r>
              <a:rPr lang="en-US" sz="2300" dirty="0"/>
              <a:t> 2020 </a:t>
            </a:r>
            <a:r>
              <a:rPr lang="en-US" sz="2300" dirty="0" err="1"/>
              <a:t>och</a:t>
            </a:r>
            <a:r>
              <a:rPr lang="en-US" sz="2300" dirty="0"/>
              <a:t> </a:t>
            </a:r>
            <a:r>
              <a:rPr lang="en-US" sz="2300" dirty="0" err="1"/>
              <a:t>generösare</a:t>
            </a:r>
            <a:r>
              <a:rPr lang="en-US" sz="2300" dirty="0"/>
              <a:t> </a:t>
            </a:r>
            <a:r>
              <a:rPr lang="en-US" sz="2300" dirty="0" err="1"/>
              <a:t>villkor</a:t>
            </a:r>
            <a:r>
              <a:rPr lang="en-US" sz="2300" dirty="0"/>
              <a:t> </a:t>
            </a:r>
            <a:r>
              <a:rPr lang="en-US" sz="2300" dirty="0" err="1"/>
              <a:t>från</a:t>
            </a:r>
            <a:r>
              <a:rPr lang="en-US" sz="2300" dirty="0"/>
              <a:t> 2021: 7/3</a:t>
            </a:r>
          </a:p>
          <a:p>
            <a:pPr marL="284400" lvl="0" indent="-28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 err="1"/>
              <a:t>Högre</a:t>
            </a:r>
            <a:r>
              <a:rPr lang="en-US" sz="2300" dirty="0"/>
              <a:t> </a:t>
            </a:r>
            <a:r>
              <a:rPr lang="en-US" sz="2300" dirty="0" err="1"/>
              <a:t>statsbidrag</a:t>
            </a:r>
            <a:r>
              <a:rPr lang="en-US" sz="2300" dirty="0"/>
              <a:t> </a:t>
            </a:r>
            <a:r>
              <a:rPr lang="en-US" sz="2300" dirty="0" err="1"/>
              <a:t>för</a:t>
            </a:r>
            <a:r>
              <a:rPr lang="en-US" sz="2300" dirty="0"/>
              <a:t> </a:t>
            </a:r>
            <a:r>
              <a:rPr lang="en-US" sz="2300" dirty="0" err="1"/>
              <a:t>yrkesutbildning</a:t>
            </a:r>
            <a:r>
              <a:rPr lang="en-US" sz="2300" dirty="0"/>
              <a:t> </a:t>
            </a:r>
            <a:r>
              <a:rPr lang="en-US" sz="2300" dirty="0" err="1"/>
              <a:t>i</a:t>
            </a:r>
            <a:r>
              <a:rPr lang="en-US" sz="2300" dirty="0"/>
              <a:t> </a:t>
            </a:r>
            <a:r>
              <a:rPr lang="en-US" sz="2300" dirty="0" err="1"/>
              <a:t>kombination</a:t>
            </a:r>
            <a:r>
              <a:rPr lang="en-US" sz="2300" dirty="0"/>
              <a:t> med </a:t>
            </a:r>
            <a:r>
              <a:rPr lang="en-US" sz="2300" dirty="0" err="1"/>
              <a:t>sfi</a:t>
            </a:r>
            <a:r>
              <a:rPr lang="en-US" sz="2300" dirty="0"/>
              <a:t>/</a:t>
            </a:r>
            <a:r>
              <a:rPr lang="en-US" sz="2300" dirty="0" err="1"/>
              <a:t>sva</a:t>
            </a:r>
            <a:r>
              <a:rPr lang="en-US" sz="2300" dirty="0"/>
              <a:t> </a:t>
            </a:r>
            <a:r>
              <a:rPr lang="en-US" sz="2300" dirty="0" err="1"/>
              <a:t>och</a:t>
            </a:r>
            <a:r>
              <a:rPr lang="en-US" sz="2300" dirty="0"/>
              <a:t> </a:t>
            </a:r>
            <a:r>
              <a:rPr lang="en-US" sz="2300" dirty="0" err="1"/>
              <a:t>ingen</a:t>
            </a:r>
            <a:r>
              <a:rPr lang="en-US" sz="2300" dirty="0"/>
              <a:t> </a:t>
            </a:r>
            <a:r>
              <a:rPr lang="en-US" sz="2300" dirty="0" err="1"/>
              <a:t>medfinansiering</a:t>
            </a:r>
            <a:r>
              <a:rPr lang="en-US" sz="2300" dirty="0"/>
              <a:t> 2021-22 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/>
            </a:pPr>
            <a:br>
              <a:rPr lang="sv-SE" sz="7200" dirty="0"/>
            </a:br>
            <a:endParaRPr lang="en-US" sz="3800" dirty="0"/>
          </a:p>
          <a:p>
            <a:pPr lvl="0">
              <a:spcAft>
                <a:spcPts val="0"/>
              </a:spcAft>
              <a:defRPr/>
            </a:pPr>
            <a:endParaRPr lang="en-US" sz="1900" dirty="0"/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9B9E5AC-15A2-4094-B5FA-6977E9E1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sz="4400" dirty="0"/>
              <a:t>Förstärkt jobbfokus i </a:t>
            </a:r>
            <a:r>
              <a:rPr lang="sv-SE" sz="4400" dirty="0" err="1"/>
              <a:t>komvux</a:t>
            </a:r>
            <a:r>
              <a:rPr lang="sv-SE" sz="4400" dirty="0"/>
              <a:t>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8780413-59A2-45DF-ACDC-50995FD9BE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Utbildningsdepartementet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51E897-2E43-43BE-8782-F998AF0490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latshållare för bild 5">
            <a:extLst>
              <a:ext uri="{FF2B5EF4-FFF2-40B4-BE49-F238E27FC236}">
                <a16:creationId xmlns:a16="http://schemas.microsoft.com/office/drawing/2014/main" id="{B389C67F-B2FE-4E61-9C51-5FB325288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64"/>
          <a:stretch/>
        </p:blipFill>
        <p:spPr>
          <a:xfrm>
            <a:off x="698734" y="1174223"/>
            <a:ext cx="4381370" cy="4940828"/>
          </a:xfrm>
          <a:prstGeom prst="rect">
            <a:avLst/>
          </a:prstGeom>
        </p:spPr>
      </p:pic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E9EB29BD-6244-4CBD-8BC7-749621DB0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57564" y="6206722"/>
            <a:ext cx="5337668" cy="216000"/>
          </a:xfrm>
        </p:spPr>
        <p:txBody>
          <a:bodyPr/>
          <a:lstStyle/>
          <a:p>
            <a:r>
              <a:rPr lang="sv-SE" sz="800" dirty="0"/>
              <a:t>Foto: Maskot / Folio</a:t>
            </a:r>
          </a:p>
        </p:txBody>
      </p:sp>
    </p:spTree>
    <p:extLst>
      <p:ext uri="{BB962C8B-B14F-4D97-AF65-F5344CB8AC3E}">
        <p14:creationId xmlns:p14="http://schemas.microsoft.com/office/powerpoint/2010/main" val="9232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DB7D28-BAB3-41B8-93DE-71FB1264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0944804" cy="102974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sv-SE" sz="4400" dirty="0"/>
              <a:t>Reformer inom </a:t>
            </a:r>
            <a:r>
              <a:rPr lang="sv-SE" sz="4400" dirty="0" err="1"/>
              <a:t>komvux</a:t>
            </a:r>
            <a:r>
              <a:rPr lang="sv-SE" sz="4400" dirty="0"/>
              <a:t> och gymnasieskola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F00AFF-4F30-4B16-9302-F27AE9CC4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799" y="1893600"/>
            <a:ext cx="5306401" cy="41292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sv-SE" sz="1600" dirty="0" err="1"/>
              <a:t>Prop</a:t>
            </a:r>
            <a:r>
              <a:rPr lang="sv-SE" sz="1600" dirty="0"/>
              <a:t>: </a:t>
            </a:r>
            <a:r>
              <a:rPr lang="sv-SE" sz="1600" b="1" dirty="0"/>
              <a:t>Planering och dimensionering av gymnasial utbildning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sv-SE" sz="1600" dirty="0" err="1"/>
              <a:t>Prop</a:t>
            </a:r>
            <a:r>
              <a:rPr lang="sv-SE" sz="1600" dirty="0"/>
              <a:t>: Ökade möjligheter till grundläggande</a:t>
            </a:r>
            <a:r>
              <a:rPr lang="sv-SE" sz="1600" b="1" dirty="0"/>
              <a:t> högskolebehörighet</a:t>
            </a:r>
            <a:r>
              <a:rPr lang="sv-SE" sz="1600" dirty="0"/>
              <a:t> på gymnasieskolans yrkesprogram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sv-SE" sz="1600" dirty="0" err="1"/>
              <a:t>Prop</a:t>
            </a:r>
            <a:r>
              <a:rPr lang="sv-SE" sz="1600" dirty="0"/>
              <a:t>: En sammanhållen utbildning för nyanlända som har </a:t>
            </a:r>
            <a:r>
              <a:rPr lang="sv-SE" sz="1600" b="1" dirty="0"/>
              <a:t>utbildningsplikt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sv-SE" sz="1600" b="1" dirty="0"/>
              <a:t>Kombinationsutbildningar </a:t>
            </a:r>
            <a:endParaRPr lang="sv-SE" sz="16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sv-SE" sz="1600" dirty="0" err="1"/>
              <a:t>Prop</a:t>
            </a:r>
            <a:r>
              <a:rPr lang="sv-SE" sz="1600" dirty="0"/>
              <a:t>: </a:t>
            </a:r>
            <a:r>
              <a:rPr lang="sv-SE" sz="1600" b="1" dirty="0"/>
              <a:t>Validering. </a:t>
            </a:r>
            <a:r>
              <a:rPr lang="sv-SE" sz="1600" dirty="0"/>
              <a:t>Skyldighet för kommunerna att erbjuda validering inom </a:t>
            </a:r>
            <a:r>
              <a:rPr lang="sv-SE" sz="1600" dirty="0" err="1"/>
              <a:t>komvux</a:t>
            </a:r>
            <a:r>
              <a:rPr lang="sv-SE" sz="1600" dirty="0"/>
              <a:t>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Försöksverksamhet </a:t>
            </a:r>
            <a:r>
              <a:rPr lang="sv-SE" sz="1600" dirty="0" err="1"/>
              <a:t>komvux</a:t>
            </a:r>
            <a:r>
              <a:rPr lang="sv-SE" sz="1600" dirty="0"/>
              <a:t> </a:t>
            </a:r>
            <a:r>
              <a:rPr lang="sv-SE" sz="1600" dirty="0" err="1"/>
              <a:t>flex</a:t>
            </a:r>
            <a:endParaRPr lang="sv-SE" sz="16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Resurser till regionerna för arbete med gymnasial utbildning och validering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r>
              <a:rPr lang="sv-SE" sz="1600" dirty="0"/>
              <a:t>Fortsättning Äldreomsorgslyftet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sv-SE" sz="16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</a:pPr>
            <a:endParaRPr lang="sv-SE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6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600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D5E143-C0A9-4CA4-98A7-2B2C9AFCB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155" y="6304768"/>
            <a:ext cx="482400" cy="216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9C3D4D15-3887-47F3-AC8F-B99C7C44B5C5}" type="slidenum">
              <a:rPr lang="sv-SE" smtClean="0"/>
              <a:pPr>
                <a:spcAft>
                  <a:spcPts val="600"/>
                </a:spcAft>
              </a:pPr>
              <a:t>7</a:t>
            </a:fld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D51FB00-D928-44A4-B68F-211365DAD7A4}"/>
              </a:ext>
            </a:extLst>
          </p:cNvPr>
          <p:cNvSpPr txBox="1"/>
          <p:nvPr/>
        </p:nvSpPr>
        <p:spPr>
          <a:xfrm>
            <a:off x="9344550" y="6412768"/>
            <a:ext cx="1978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Foto: Maskot /Folio</a:t>
            </a:r>
          </a:p>
          <a:p>
            <a:endParaRPr lang="sv-SE" sz="800" dirty="0"/>
          </a:p>
        </p:txBody>
      </p:sp>
      <p:pic>
        <p:nvPicPr>
          <p:cNvPr id="7" name="Platshållare för bild 8">
            <a:extLst>
              <a:ext uri="{FF2B5EF4-FFF2-40B4-BE49-F238E27FC236}">
                <a16:creationId xmlns:a16="http://schemas.microsoft.com/office/drawing/2014/main" id="{DDA6B06E-C5A6-4E4E-AA82-96180DC1D3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7447"/>
          <a:stretch/>
        </p:blipFill>
        <p:spPr>
          <a:xfrm>
            <a:off x="6058497" y="1182977"/>
            <a:ext cx="4406401" cy="51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6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EC342DE-96EB-4BDD-ACAC-A80972C7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Yrkeshögskolan fördubblas</a:t>
            </a:r>
            <a:endParaRPr lang="sv-SE" sz="4400" u="sng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D8BF7D-0A1A-4248-A40C-12CE039D0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D4D15-3887-47F3-AC8F-B99C7C44B5C5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BC184841-628F-4FAF-BF74-2A68BE12799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2300" y="1893888"/>
          <a:ext cx="5307013" cy="43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ktangel 14">
            <a:extLst>
              <a:ext uri="{FF2B5EF4-FFF2-40B4-BE49-F238E27FC236}">
                <a16:creationId xmlns:a16="http://schemas.microsoft.com/office/drawing/2014/main" id="{5C990E73-3DF3-4F3D-8F07-B195FC531DD2}"/>
              </a:ext>
            </a:extLst>
          </p:cNvPr>
          <p:cNvSpPr/>
          <p:nvPr/>
        </p:nvSpPr>
        <p:spPr>
          <a:xfrm>
            <a:off x="8351567" y="65447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B64B153-DFE4-4643-9B16-40EE264E9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5563" y="4664813"/>
            <a:ext cx="5351628" cy="4129200"/>
          </a:xfrm>
        </p:spPr>
        <p:txBody>
          <a:bodyPr/>
          <a:lstStyle/>
          <a:p>
            <a:r>
              <a:rPr lang="sv-SE" sz="1800" dirty="0"/>
              <a:t>Fördubbling av Yrkeshögskolan 2014-2021 </a:t>
            </a:r>
          </a:p>
          <a:p>
            <a:r>
              <a:rPr lang="sv-SE" sz="1800" dirty="0"/>
              <a:t>Kurser och kurspaket</a:t>
            </a:r>
          </a:p>
          <a:p>
            <a:r>
              <a:rPr lang="sv-SE" sz="1800" dirty="0"/>
              <a:t>Försöksverksamhet med YH-</a:t>
            </a:r>
            <a:r>
              <a:rPr lang="sv-SE" sz="1800" dirty="0" err="1"/>
              <a:t>flex</a:t>
            </a:r>
            <a:r>
              <a:rPr lang="sv-SE" sz="1800" dirty="0"/>
              <a:t>, snabbare och flexiblare väg till en </a:t>
            </a:r>
            <a:r>
              <a:rPr lang="sv-SE" sz="1800" dirty="0" err="1"/>
              <a:t>yh</a:t>
            </a:r>
            <a:r>
              <a:rPr lang="sv-SE" sz="1800" dirty="0"/>
              <a:t>-examen </a:t>
            </a:r>
          </a:p>
          <a:p>
            <a:r>
              <a:rPr lang="sv-SE" sz="1800" dirty="0"/>
              <a:t>Momskompensation för privata anordnare från 2022</a:t>
            </a:r>
          </a:p>
          <a:p>
            <a:pPr marL="0" indent="0">
              <a:buNone/>
            </a:pPr>
            <a:endParaRPr lang="sv-SE" sz="1800" dirty="0"/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52FF72F-D046-4323-A01F-774C7277B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563" y="1465512"/>
            <a:ext cx="3961469" cy="2976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C3A4025-F422-48DA-AB50-AF7B57726C5A}"/>
              </a:ext>
            </a:extLst>
          </p:cNvPr>
          <p:cNvSpPr/>
          <p:nvPr/>
        </p:nvSpPr>
        <p:spPr>
          <a:xfrm>
            <a:off x="10517032" y="4137963"/>
            <a:ext cx="7296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sv-SE" sz="800" dirty="0">
                <a:solidFill>
                  <a:prstClr val="black"/>
                </a:solidFill>
              </a:rPr>
              <a:t>Bild: </a:t>
            </a:r>
            <a:r>
              <a:rPr lang="sv-SE" sz="800" dirty="0" err="1">
                <a:solidFill>
                  <a:prstClr val="black"/>
                </a:solidFill>
              </a:rPr>
              <a:t>Johnér</a:t>
            </a:r>
            <a:endParaRPr lang="sv-SE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0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7CEEFA-25BD-4185-8DAD-48F43370118F}"/>
              </a:ext>
            </a:extLst>
          </p:cNvPr>
          <p:cNvSpPr/>
          <p:nvPr/>
        </p:nvSpPr>
        <p:spPr>
          <a:xfrm>
            <a:off x="-1" y="0"/>
            <a:ext cx="1231286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ss</a:t>
            </a:r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0C69092-875D-4BAB-BDE5-AA2BB9F9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0" y="360000"/>
            <a:ext cx="12000380" cy="1029740"/>
          </a:xfrm>
        </p:spPr>
        <p:txBody>
          <a:bodyPr/>
          <a:lstStyle/>
          <a:p>
            <a:r>
              <a:rPr lang="sv-SE" sz="4400" dirty="0"/>
              <a:t>Sverige ska få ett av världens bästa omställningssystem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9ADAEDB-D2D8-4E7D-9F15-AFFEC751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805" y="1994192"/>
            <a:ext cx="7373110" cy="4129082"/>
          </a:xfrm>
        </p:spPr>
        <p:txBody>
          <a:bodyPr/>
          <a:lstStyle/>
          <a:p>
            <a:r>
              <a:rPr lang="sv-SE" sz="1600" dirty="0"/>
              <a:t>Omställningsstudiestöd införs 2023 för att ge bättre möjligheter till vidareutbildning. </a:t>
            </a:r>
          </a:p>
          <a:p>
            <a:r>
              <a:rPr lang="sv-SE" sz="1600" dirty="0"/>
              <a:t>Med bidrag och lån kommer stödet att motsvara cirka 80 procent av lönen.</a:t>
            </a:r>
          </a:p>
          <a:p>
            <a:r>
              <a:rPr lang="sv-SE" sz="1600" dirty="0"/>
              <a:t>1,36 miljarder kronor för 2023. Fullt utbyggt beräknas studiestödet kosta 6-9 miljarder kronor per år. </a:t>
            </a:r>
          </a:p>
          <a:p>
            <a:r>
              <a:rPr lang="sv-SE" sz="1600" dirty="0"/>
              <a:t>Nytt offentligt grundläggande omställnings- och kompetensstöd för arbetstagare som inte omfattas av kollektivavtal.</a:t>
            </a:r>
          </a:p>
          <a:p>
            <a:r>
              <a:rPr lang="sv-SE" sz="1600" dirty="0"/>
              <a:t>Ny offentlig omställningsorganisation vid Kammarkollegiet. 75 miljoner kronor avsätts för 2022.</a:t>
            </a:r>
          </a:p>
          <a:p>
            <a:r>
              <a:rPr lang="sv-SE" sz="1600" dirty="0"/>
              <a:t>Ersättning till arbetsgivare som finansierar omställnings- och kompetensstöd. </a:t>
            </a:r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sz="16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A9B65BC-5B31-4A56-BE6A-79E3FCAC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Utbildningsdepartementet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E4B68-5027-418F-8C05-7C02C39D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6" name="Rektangel 5" descr="TagShape">
            <a:extLst>
              <a:ext uri="{FF2B5EF4-FFF2-40B4-BE49-F238E27FC236}">
                <a16:creationId xmlns:a16="http://schemas.microsoft.com/office/drawing/2014/main" id="{E90C982B-FEC6-4E9A-B608-75C8361B2C3B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18EC34A-DB6B-4C85-B42E-626E49839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t="98" r="8252" b="2091"/>
          <a:stretch/>
        </p:blipFill>
        <p:spPr>
          <a:xfrm>
            <a:off x="627269" y="1966847"/>
            <a:ext cx="5545138" cy="407767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BF88B94F-6EAC-47E4-8CD3-34D23729CA70}"/>
              </a:ext>
            </a:extLst>
          </p:cNvPr>
          <p:cNvSpPr txBox="1"/>
          <p:nvPr/>
        </p:nvSpPr>
        <p:spPr>
          <a:xfrm>
            <a:off x="5333716" y="6107920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Foto: Maskot.</a:t>
            </a:r>
          </a:p>
        </p:txBody>
      </p:sp>
    </p:spTree>
    <p:extLst>
      <p:ext uri="{BB962C8B-B14F-4D97-AF65-F5344CB8AC3E}">
        <p14:creationId xmlns:p14="http://schemas.microsoft.com/office/powerpoint/2010/main" val="810313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" val="RK Logga"/>
  <p:tag name="RK LOGGAHEIGHT" val="39,7765350341797"/>
  <p:tag name="RK LOGGAWIDTH" val="137,30094909668"/>
  <p:tag name="RK LOGGALEFT" val="49,0859832763672"/>
  <p:tag name="RK LOGGATOP" val="485,017333984375"/>
  <p:tag name="RK LOGGACROPLEFT" val="0"/>
  <p:tag name="RK LOGGACROPRIGHT" val="0"/>
  <p:tag name="RK LOGGACROPTOP" val="0"/>
  <p:tag name="RK LOGGACROPBOTTOM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0393714904785"/>
  <p:tag name="RK LOGGA VITTOP" val="485,113861083984"/>
  <p:tag name="RK LOGGA VITCROPLEFT" val="0"/>
  <p:tag name="RK LOGGA VITCROPRIGHT" val="0"/>
  <p:tag name="RK LOGGA VITCROPTOP" val="0"/>
  <p:tag name="RK LOGGA VITCROPBOTTOM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K LOGGA VIT" val="RK Logga VIT"/>
  <p:tag name="RK LOGGA VITHEIGHT" val="39,6567726135254"/>
  <p:tag name="RK LOGGA VITWIDTH" val="137,540710449219"/>
  <p:tag name="RK LOGGA VITLEFT" val="49,3307876586914"/>
  <p:tag name="RK LOGGA VITTOP" val="485,017242431641"/>
  <p:tag name="RK LOGGA VITCROPLEFT" val="0"/>
  <p:tag name="RK LOGGA VITCROPRIGHT" val="0"/>
  <p:tag name="RK LOGGA VITCROPTOP" val="0"/>
  <p:tag name="RK LOGGA VITCROPBOTTOM" val="0"/>
</p:tagLst>
</file>

<file path=ppt/theme/theme1.xml><?xml version="1.0" encoding="utf-8"?>
<a:theme xmlns:a="http://schemas.openxmlformats.org/drawingml/2006/main" name="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erinskansliet svenska.potx" id="{290A5FF1-2360-4BBA-8228-1C0F0E0A8BA0}" vid="{38881E08-497D-45FD-A601-93AB579C8F41}"/>
    </a:ext>
  </a:extLst>
</a:theme>
</file>

<file path=ppt/theme/theme2.xml><?xml version="1.0" encoding="utf-8"?>
<a:theme xmlns:a="http://schemas.openxmlformats.org/drawingml/2006/main" name="1_RK PPT">
  <a:themeElements>
    <a:clrScheme name="Regeringskansliet">
      <a:dk1>
        <a:sysClr val="windowText" lastClr="000000"/>
      </a:dk1>
      <a:lt1>
        <a:sysClr val="window" lastClr="FFFFFF"/>
      </a:lt1>
      <a:dk2>
        <a:srgbClr val="716B5F"/>
      </a:dk2>
      <a:lt2>
        <a:srgbClr val="DFDDD9"/>
      </a:lt2>
      <a:accent1>
        <a:srgbClr val="1A3050"/>
      </a:accent1>
      <a:accent2>
        <a:srgbClr val="DFDDD9"/>
      </a:accent2>
      <a:accent3>
        <a:srgbClr val="467199"/>
      </a:accent3>
      <a:accent4>
        <a:srgbClr val="A0B6C9"/>
      </a:accent4>
      <a:accent5>
        <a:srgbClr val="716B5F"/>
      </a:accent5>
      <a:accent6>
        <a:srgbClr val="E0E7EE"/>
      </a:accent6>
      <a:hlink>
        <a:srgbClr val="0563C1"/>
      </a:hlink>
      <a:folHlink>
        <a:srgbClr val="954F72"/>
      </a:folHlink>
    </a:clrScheme>
    <a:fontScheme name="Regeringskansl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erinskansliet svenska.potx" id="{290A5FF1-2360-4BBA-8228-1C0F0E0A8BA0}" vid="{38881E08-497D-45FD-A601-93AB579C8F4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U19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222D3F"/>
    </a:accent1>
    <a:accent2>
      <a:srgbClr val="5CA27D"/>
    </a:accent2>
    <a:accent3>
      <a:srgbClr val="C00000"/>
    </a:accent3>
    <a:accent4>
      <a:srgbClr val="0D6D34"/>
    </a:accent4>
    <a:accent5>
      <a:srgbClr val="4C658E"/>
    </a:accent5>
    <a:accent6>
      <a:srgbClr val="FFB7B7"/>
    </a:accent6>
    <a:hlink>
      <a:srgbClr val="6B9F25"/>
    </a:hlink>
    <a:folHlink>
      <a:srgbClr val="B26B02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d07acfae-4dfa-4949-99a8-259efd31a6ae" ContentTypeId="0x010100BBA312BF02777149882D207184EC35C002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625d36-bb37-4650-91b9-0c96159295ba"/>
    <DirtyMigration xmlns="4e9c2f0c-7bf8-49af-8356-cbf363fc78a7">false</DirtyMigration>
    <k46d94c0acf84ab9a79866a9d8b1905f xmlns="cc625d36-bb37-4650-91b9-0c96159295ba">
      <Terms xmlns="http://schemas.microsoft.com/office/infopath/2007/PartnerControls"/>
    </k46d94c0acf84ab9a79866a9d8b1905f>
    <edbe0b5c82304c8e847ab7b8c02a77c3 xmlns="cc625d36-bb37-4650-91b9-0c96159295ba">
      <Terms xmlns="http://schemas.microsoft.com/office/infopath/2007/PartnerControls"/>
    </edbe0b5c82304c8e847ab7b8c02a77c3>
    <RecordNumber xmlns="4e9c2f0c-7bf8-49af-8356-cbf363fc78a7" xsi:nil="true"/>
    <RKNyckelord xmlns="18f3d968-6251-40b0-9f11-012b293496c2" xsi:nil="true"/>
    <_dlc_DocId xmlns="eaae7fe4-311d-4adb-91fe-6b9b5c588f09">5HTTR45PVHJX-905184839-4754</_dlc_DocId>
    <_dlc_DocIdUrl xmlns="eaae7fe4-311d-4adb-91fe-6b9b5c588f09">
      <Url>https://dhs.sp.regeringskansliet.se/yta/u-dep_led/ekstrom/_layouts/15/DocIdRedir.aspx?ID=5HTTR45PVHJX-905184839-4754</Url>
      <Description>5HTTR45PVHJX-905184839-4754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K PowerPoint" ma:contentTypeID="0x010100BBA312BF02777149882D207184EC35C0020050EACD8408B48D43A13D4DE219EED099" ma:contentTypeVersion="33" ma:contentTypeDescription="Skapa ny presentation" ma:contentTypeScope="" ma:versionID="724893e3971081a9481b21abad88a6cd">
  <xsd:schema xmlns:xsd="http://www.w3.org/2001/XMLSchema" xmlns:xs="http://www.w3.org/2001/XMLSchema" xmlns:p="http://schemas.microsoft.com/office/2006/metadata/properties" xmlns:ns2="4e9c2f0c-7bf8-49af-8356-cbf363fc78a7" xmlns:ns3="cc625d36-bb37-4650-91b9-0c96159295ba" xmlns:ns4="18f3d968-6251-40b0-9f11-012b293496c2" xmlns:ns5="eaae7fe4-311d-4adb-91fe-6b9b5c588f09" targetNamespace="http://schemas.microsoft.com/office/2006/metadata/properties" ma:root="true" ma:fieldsID="5ed03354b0daae228e2d3f78cdc8d37f" ns2:_="" ns3:_="" ns4:_="" ns5:_="">
    <xsd:import namespace="4e9c2f0c-7bf8-49af-8356-cbf363fc78a7"/>
    <xsd:import namespace="cc625d36-bb37-4650-91b9-0c96159295ba"/>
    <xsd:import namespace="18f3d968-6251-40b0-9f11-012b293496c2"/>
    <xsd:import namespace="eaae7fe4-311d-4adb-91fe-6b9b5c588f09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DirtyMigration" minOccurs="0"/>
                <xsd:element ref="ns3:TaxCatchAllLabel" minOccurs="0"/>
                <xsd:element ref="ns3:k46d94c0acf84ab9a79866a9d8b1905f" minOccurs="0"/>
                <xsd:element ref="ns3:TaxCatchAll" minOccurs="0"/>
                <xsd:element ref="ns3:edbe0b5c82304c8e847ab7b8c02a77c3" minOccurs="0"/>
                <xsd:element ref="ns4:RKNyckelord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c2f0c-7bf8-49af-8356-cbf363fc78a7" elementFormDefault="qualified">
    <xsd:import namespace="http://schemas.microsoft.com/office/2006/documentManagement/types"/>
    <xsd:import namespace="http://schemas.microsoft.com/office/infopath/2007/PartnerControls"/>
    <xsd:element name="RecordNumber" ma:index="3" nillable="true" ma:displayName="Diarienummer" ma:internalName="RecordNumber">
      <xsd:simpleType>
        <xsd:restriction base="dms:Text">
          <xsd:maxLength value="255"/>
        </xsd:restriction>
      </xsd:simpleType>
    </xsd:element>
    <xsd:element name="DirtyMigration" ma:index="5" nillable="true" ma:displayName="Migrerad inte uppdaterad" ma:default="0" ma:internalName="DirtyMigr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25d36-bb37-4650-91b9-0c96159295ba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description="" ma:hidden="true" ma:list="{45e4690b-3d79-4fd9-a2db-9582f247e07c}" ma:internalName="TaxCatchAllLabel" ma:readOnly="true" ma:showField="CatchAllDataLabel" ma:web="83f7f8e6-13a4-4512-b1a2-6b85544b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6d94c0acf84ab9a79866a9d8b1905f" ma:index="11" nillable="true" ma:taxonomy="true" ma:internalName="k46d94c0acf84ab9a79866a9d8b1905f" ma:taxonomyFieldName="Organisation" ma:displayName="Organisatorisk enhet" ma:fieldId="{446d94c0-acf8-4ab9-a798-66a9d8b1905f}" ma:sspId="d07acfae-4dfa-4949-99a8-259efd31a6ae" ma:termSetId="8c1436be-a8c9-4c8f-93bb-07dc2d5595b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45e4690b-3d79-4fd9-a2db-9582f247e07c}" ma:internalName="TaxCatchAll" ma:showField="CatchAllData" ma:web="83f7f8e6-13a4-4512-b1a2-6b85544b4f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dbe0b5c82304c8e847ab7b8c02a77c3" ma:index="14" nillable="true" ma:taxonomy="true" ma:internalName="edbe0b5c82304c8e847ab7b8c02a77c3" ma:taxonomyFieldName="ActivityCategory" ma:displayName="Aktivitetskategori" ma:default="" ma:fieldId="{edbe0b5c-8230-4c8e-847a-b7b8c02a77c3}" ma:sspId="d07acfae-4dfa-4949-99a8-259efd31a6ae" ma:termSetId="8bf97125-e7b6-456b-9da4-c0e62cf3e5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3d968-6251-40b0-9f11-012b293496c2" elementFormDefault="qualified">
    <xsd:import namespace="http://schemas.microsoft.com/office/2006/documentManagement/types"/>
    <xsd:import namespace="http://schemas.microsoft.com/office/infopath/2007/PartnerControls"/>
    <xsd:element name="RKNyckelord" ma:index="16" nillable="true" ma:displayName="Nyckelord" ma:internalName="RKNyckel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e7fe4-311d-4adb-91fe-6b9b5c588f09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8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Props1.xml><?xml version="1.0" encoding="utf-8"?>
<ds:datastoreItem xmlns:ds="http://schemas.openxmlformats.org/officeDocument/2006/customXml" ds:itemID="{4049F64A-27C8-429B-B8C2-061EE2C37F0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9EBDF02-D5E2-444E-BE32-C2A1342F6987}">
  <ds:schemaRefs>
    <ds:schemaRef ds:uri="http://purl.org/dc/terms/"/>
    <ds:schemaRef ds:uri="4e9c2f0c-7bf8-49af-8356-cbf363fc78a7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aae7fe4-311d-4adb-91fe-6b9b5c588f09"/>
    <ds:schemaRef ds:uri="18f3d968-6251-40b0-9f11-012b293496c2"/>
    <ds:schemaRef ds:uri="cc625d36-bb37-4650-91b9-0c96159295b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0DF2E53-1ED8-4C5B-9E15-8BAFD33B4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9c2f0c-7bf8-49af-8356-cbf363fc78a7"/>
    <ds:schemaRef ds:uri="cc625d36-bb37-4650-91b9-0c96159295ba"/>
    <ds:schemaRef ds:uri="18f3d968-6251-40b0-9f11-012b293496c2"/>
    <ds:schemaRef ds:uri="eaae7fe4-311d-4adb-91fe-6b9b5c588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6E0562-0AB4-4A74-9A90-9FC751EEF3BF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ED8CA4E-BC40-4628-B981-103977ACD036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507A0685-A162-4F2F-BEEC-BEFD1A6B8F32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Bredbild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RK PPT</vt:lpstr>
      <vt:lpstr>1_RK PPT</vt:lpstr>
      <vt:lpstr>Pågående initiativ för en bättre kompetensförsörjning</vt:lpstr>
      <vt:lpstr>Stora kompetensbrister på svensk arbetsmarknad…</vt:lpstr>
      <vt:lpstr>…samtidigt som hög arbetslöshet i utsatta grupper</vt:lpstr>
      <vt:lpstr>Fler utbildningsplatser i Kunskapslyftet</vt:lpstr>
      <vt:lpstr>Yrkesvux byggs ut kraftigt  </vt:lpstr>
      <vt:lpstr>Förstärkt jobbfokus i komvux </vt:lpstr>
      <vt:lpstr>Reformer inom komvux och gymnasieskola</vt:lpstr>
      <vt:lpstr>Yrkeshögskolan fördubblas</vt:lpstr>
      <vt:lpstr>Sverige ska få ett av världens bästa omställningssystem</vt:lpstr>
      <vt:lpstr>Samverkansprogram: Kompetensförsörjning och livslångt lärande </vt:lpstr>
      <vt:lpstr>Pågående initiativ för en bättre kompetensförsörjning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Stabiliseringspolitik i BP22</dc:title>
  <dc:creator>Thomas Eisensee</dc:creator>
  <cp:lastModifiedBy>Kristina Persdotter</cp:lastModifiedBy>
  <cp:revision>210</cp:revision>
  <cp:lastPrinted>2021-08-31T12:51:18Z</cp:lastPrinted>
  <dcterms:created xsi:type="dcterms:W3CDTF">2021-03-10T21:51:15Z</dcterms:created>
  <dcterms:modified xsi:type="dcterms:W3CDTF">2021-11-04T05:08:40Z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ganisation">
    <vt:lpwstr/>
  </property>
  <property fmtid="{D5CDD505-2E9C-101B-9397-08002B2CF9AE}" pid="3" name="ActivityCategory">
    <vt:lpwstr/>
  </property>
  <property fmtid="{D5CDD505-2E9C-101B-9397-08002B2CF9AE}" pid="4" name="ContentTypeId">
    <vt:lpwstr>0x010100BBA312BF02777149882D207184EC35C0020050EACD8408B48D43A13D4DE219EED099</vt:lpwstr>
  </property>
  <property fmtid="{D5CDD505-2E9C-101B-9397-08002B2CF9AE}" pid="5" name="_dlc_DocIdItemGuid">
    <vt:lpwstr>035beda3-8781-4891-8346-336d9029ce52</vt:lpwstr>
  </property>
  <property fmtid="{D5CDD505-2E9C-101B-9397-08002B2CF9AE}" pid="6" name="TaxKeyword">
    <vt:lpwstr/>
  </property>
  <property fmtid="{D5CDD505-2E9C-101B-9397-08002B2CF9AE}" pid="7" name="c9cd366cc722410295b9eacffbd73909">
    <vt:lpwstr/>
  </property>
  <property fmtid="{D5CDD505-2E9C-101B-9397-08002B2CF9AE}" pid="8" name="TaxKeywordTaxHTField">
    <vt:lpwstr/>
  </property>
  <property fmtid="{D5CDD505-2E9C-101B-9397-08002B2CF9AE}" pid="9" name="ActivityCategory0">
    <vt:lpwstr/>
  </property>
  <property fmtid="{D5CDD505-2E9C-101B-9397-08002B2CF9AE}" pid="10" name="edbe0b5c82304c8e847ab7b8c02a77c3">
    <vt:lpwstr/>
  </property>
</Properties>
</file>