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handoutMasterIdLst>
    <p:handoutMasterId r:id="rId16"/>
  </p:handoutMasterIdLst>
  <p:sldIdLst>
    <p:sldId id="256" r:id="rId8"/>
    <p:sldId id="272" r:id="rId9"/>
    <p:sldId id="257" r:id="rId10"/>
    <p:sldId id="258" r:id="rId11"/>
    <p:sldId id="273" r:id="rId12"/>
    <p:sldId id="270" r:id="rId13"/>
    <p:sldId id="259" r:id="rId14"/>
    <p:sldId id="262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 Ljunggren Lönnberg" initials="LLL" lastIdx="2" clrIdx="0">
    <p:extLst>
      <p:ext uri="{19B8F6BF-5375-455C-9EA6-DF929625EA0E}">
        <p15:presenceInfo xmlns:p15="http://schemas.microsoft.com/office/powerpoint/2012/main" userId="S::lil.ljunggren.lonnberg@regeringskansliet.se::d36ea216-81c3-4674-9bd8-8b9e22b8f3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1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A82FCA8-D5A6-44BA-8419-356079DAD2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1E5E2B-B992-4054-970A-733970331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EA797-5C25-4085-91BB-7A8B0CEFF390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E31445-FC17-42F0-8A04-B3665A08C6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F762C0-BA55-4029-89B1-A34DBFA052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AA1E-0E7C-4838-B94E-E74FF25EB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35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A032-0E44-44F7-A5E8-610886392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BD5E2A-A583-41F2-BEE1-769A7D918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B4BE5B-E27F-4F95-8EA5-3B2CD665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9A5B61-A782-4CBC-8DA2-13891409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4ADAC2-D5B9-4908-95CB-A83D4EA7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4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5B81EC-1D36-4B8B-A266-826D5A42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18630E4-2132-4809-919F-891FD9A62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3983AC-5C5B-46BF-BF6B-6E9B04FC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A398CE-121A-493C-9973-590FF547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5CE323-39A7-4176-8504-8599ECFC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60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4BBC278-F0B2-42E9-8337-2D3E7F7CA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DF14EB9-E333-4557-AD96-4EECA71A7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C22087-FFBB-46E7-9C28-C6C7803F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8B7704-B88E-4129-8E61-8970AE2C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8413A6-7260-4071-904B-3A8DA1E8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3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CF8780-A3AD-4350-B2AA-2D9E8753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432835-F5DB-47F1-B011-4288F265B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04385D-AA07-401F-AD9B-31A29CED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883D7D-34BB-4297-A9E2-FBAE31AC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DADEAE-A916-49EF-BECF-B92E2B1C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12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C59EB-B3DC-482E-A172-DC099A6F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488189"/>
          </a:xfrm>
        </p:spPr>
        <p:txBody>
          <a:bodyPr anchor="b"/>
          <a:lstStyle>
            <a:lvl1pPr>
              <a:defRPr sz="6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75AB1C-0A64-4770-A8E9-3DCF5C7D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7927"/>
            <a:ext cx="10515600" cy="189172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378FF8-81E2-47D0-8789-AC21F121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CF67CE-AD48-46F8-AB9B-68849D05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FDBED9-DA1D-4172-9C00-BFB22C11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72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5DB004-7C5D-4376-8613-730AFAE2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C7A17B-6426-48AE-AEEC-CBA3B9381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561C5-E03F-4FDF-A5D8-19DA15A96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F9B6B1-150D-4058-AEF9-D565FEF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767C98-7E75-4E82-A114-C8869C7F2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A641AA-8BDD-43DA-82F4-822EE55D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6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F3169-8A95-4497-B0AA-71DB17FE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2D2E9B-FD6B-400F-B64E-63E6D29F1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C841BFD-986A-4EE9-BED0-A47717BF9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E5E8963-EDC5-4290-B4B4-D3274035F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20551DA-E5A2-46A3-A58E-17E07067E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D01953-1101-4D06-B5BB-83906420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A50E76D-3147-4DA9-AE3E-E15F6EFE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9F73261-B9E0-4013-8B4B-CD03413E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02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DC1A7E-4F03-4899-AB4C-09BA72F7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F69AF7-99D9-4D95-B262-B8CB134A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4E48F60-195D-449E-B290-8FEEA04F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5C59BA-C921-4AEF-9B71-4FC7BB9F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36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6722F53-590D-4D06-8E21-9341BAE9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BAD30B4-C6DA-4105-9432-C56A15F0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555D011-B965-4934-8C22-B9107EE8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82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E50768-6059-44E1-8B89-81479FD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58B52E-E36B-44F3-B619-DA0D94F7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2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B15B30-D8DA-416D-94CA-5FE101A3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3B662C-55BE-4F1F-A064-B825ED3A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B73F3C-755D-48CA-84F4-E5E4DDEC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828624-9B63-4363-8A8C-843706F5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15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D48132-F072-47A6-B2B3-9C2C5CCFD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A1FEC9-1FDF-478C-92F1-907DF7FCF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3F378C-392D-40DD-9877-C8539A2E8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65D4E5-5F5E-4D30-A7D3-1812EDC3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F84C4-2D21-4FC8-A11C-EBC64D1D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844B4E-E0FA-489A-ADAA-6BE8F5E1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19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A50A18A-C549-47C2-B055-191B46496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7AED8B-CF2B-409C-92C8-75975A8D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F1EF33-F738-490A-B1B0-189BE795D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E2F0-D5AE-4D55-ABCF-F4871D2984E7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BB13A3-0523-4678-A9E5-179D1DE00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91BB5F-0437-4FA1-8248-97456AB39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ED2B2-B8A1-4CD3-A4D6-5946C548A1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84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13867-113B-4A4E-AF06-4E7426C92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40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Hur kan vi tillsammans utveckla kompetensförsörjningen?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AF36009-D745-4D5F-AD78-B01CC9B60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9152"/>
            <a:ext cx="9144000" cy="1074621"/>
          </a:xfrm>
        </p:spPr>
        <p:txBody>
          <a:bodyPr>
            <a:normAutofit/>
          </a:bodyPr>
          <a:lstStyle/>
          <a:p>
            <a:r>
              <a:rPr lang="sv-SE" dirty="0"/>
              <a:t>Lil Ljunggren Lönnberg, Ordförande</a:t>
            </a:r>
          </a:p>
          <a:p>
            <a:r>
              <a:rPr lang="sv-SE" dirty="0"/>
              <a:t>Susanne Zander, </a:t>
            </a:r>
            <a:r>
              <a:rPr lang="sv-SE" dirty="0" err="1"/>
              <a:t>Tf</a:t>
            </a:r>
            <a:r>
              <a:rPr lang="sv-SE" dirty="0"/>
              <a:t> kanslichef</a:t>
            </a:r>
          </a:p>
        </p:txBody>
      </p:sp>
    </p:spTree>
    <p:extLst>
      <p:ext uri="{BB962C8B-B14F-4D97-AF65-F5344CB8AC3E}">
        <p14:creationId xmlns:p14="http://schemas.microsoft.com/office/powerpoint/2010/main" val="4504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56D3C7-9520-4A21-BD52-BA737C9E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Stor efterfrågan men brist på kompetens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60355-BB90-4D23-B7C0-BA52609A0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Hur rekryterar vi?</a:t>
            </a:r>
          </a:p>
          <a:p>
            <a:r>
              <a:rPr lang="sv-SE" sz="3600" dirty="0"/>
              <a:t>Vilka krav ställer vi?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480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5622F4-04F1-47A3-B64F-9F8D4E9B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Lokala jobbspår – </a:t>
            </a:r>
            <a:br>
              <a:rPr lang="sv-SE" dirty="0"/>
            </a:br>
            <a:r>
              <a:rPr lang="sv-SE" dirty="0"/>
              <a:t>för din kompetensförsörjning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4BE1B1-1427-4915-AE73-C8D53AF9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485"/>
            <a:ext cx="10515600" cy="3946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Lokala jobbspår</a:t>
            </a:r>
          </a:p>
          <a:p>
            <a:r>
              <a:rPr lang="sv-SE" sz="2400" dirty="0"/>
              <a:t>Utgår från arbetsgivares behov – omsätts i kompetensprofiler</a:t>
            </a:r>
            <a:endParaRPr lang="sv-SE" sz="2400" dirty="0">
              <a:highlight>
                <a:srgbClr val="FFFF00"/>
              </a:highlight>
            </a:endParaRPr>
          </a:p>
          <a:p>
            <a:r>
              <a:rPr lang="sv-SE" sz="2400" dirty="0"/>
              <a:t>Arbetsförmedlingen och kommuner identifierar deltagare tillsammans med arbetsgivare</a:t>
            </a:r>
          </a:p>
          <a:p>
            <a:r>
              <a:rPr lang="sv-SE" sz="2400" dirty="0"/>
              <a:t>Arbetsförmedlingen och kommuner omsätter kompetensprofilen till aktiviteter (utbildning, praktik m.m.) som bedrivs i kedjor eller parallellt. </a:t>
            </a:r>
          </a:p>
          <a:p>
            <a:r>
              <a:rPr lang="sv-SE" sz="2400" dirty="0"/>
              <a:t>Ska i normalfallet leda till anställning.</a:t>
            </a:r>
          </a:p>
        </p:txBody>
      </p:sp>
    </p:spTree>
    <p:extLst>
      <p:ext uri="{BB962C8B-B14F-4D97-AF65-F5344CB8AC3E}">
        <p14:creationId xmlns:p14="http://schemas.microsoft.com/office/powerpoint/2010/main" val="354593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8D78A9-A82C-4430-911E-A3641CC6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Lokala jobbspår har goda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CE4347-7E82-425B-AA7C-3F589E74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47800"/>
            <a:ext cx="10591800" cy="4361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8 av 10 jobbspår har huvudsakligen deltagare med kortare utbildning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än gymnasieutbildning. 55 procent är kvinnor.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Duas uppföljning: 50 procent till jobb ytterligare 20 till studier.</a:t>
            </a:r>
          </a:p>
          <a:p>
            <a:pPr marL="0" indent="0">
              <a:buNone/>
            </a:pPr>
            <a:r>
              <a:rPr lang="sv-SE" dirty="0"/>
              <a:t>13 500 deltagare sedan 2018. I mars 2021 fanns 400 jobbspår med 3 400 deltagare.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Ett jobbspår har provats mot energiföretag – vad vi </a:t>
            </a:r>
            <a:r>
              <a:rPr lang="sv-SE"/>
              <a:t>vet –med </a:t>
            </a:r>
            <a:r>
              <a:rPr lang="sv-SE" dirty="0"/>
              <a:t>en hel </a:t>
            </a:r>
            <a:r>
              <a:rPr lang="sv-SE"/>
              <a:t>del utmaningar.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15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B6A1BD-9807-470A-961B-94EB2F6F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Arbetsgivarnas erfarenheter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25D07A-F2BB-40E8-A40E-294EACA8B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240932"/>
          </a:xfrm>
        </p:spPr>
        <p:txBody>
          <a:bodyPr>
            <a:normAutofit/>
          </a:bodyPr>
          <a:lstStyle/>
          <a:p>
            <a:r>
              <a:rPr lang="sv-SE" dirty="0"/>
              <a:t>En väg att komplettera rekryteringen av medarbetare</a:t>
            </a:r>
          </a:p>
          <a:p>
            <a:r>
              <a:rPr lang="sv-SE" dirty="0"/>
              <a:t>Behov av handledarutbildning behöver mötas</a:t>
            </a:r>
          </a:p>
          <a:p>
            <a:r>
              <a:rPr lang="sv-SE" dirty="0"/>
              <a:t>Jobbspåren behöver förankras på arbetsplatsen</a:t>
            </a:r>
          </a:p>
          <a:p>
            <a:r>
              <a:rPr lang="sv-SE" dirty="0"/>
              <a:t>Facket viktig part i planering/förankring/upplägg</a:t>
            </a:r>
          </a:p>
          <a:p>
            <a:r>
              <a:rPr lang="sv-SE" dirty="0"/>
              <a:t>Integrerad språkutbildning behövs</a:t>
            </a:r>
          </a:p>
          <a:p>
            <a:r>
              <a:rPr lang="sv-SE" dirty="0"/>
              <a:t>Bidrar till ett socialt värde och gör medarbetare stolta över sin arbetsgivare.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0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40BDAB-993F-48F1-B26F-F7C7655C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Yrkesprofiler och lokala jobbspår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69C54D-36F0-48F6-87BB-8B3183A7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Yrkesprofilernas innehåll gör dem relevanta </a:t>
            </a:r>
          </a:p>
          <a:p>
            <a:r>
              <a:rPr lang="sv-SE" dirty="0"/>
              <a:t>I dialog med arbetsgivare om kompetensbehov och arbetsplatsförlagt lärande</a:t>
            </a:r>
          </a:p>
          <a:p>
            <a:r>
              <a:rPr lang="sv-SE" dirty="0"/>
              <a:t>I dialog med utbildningsanordnare om utbildningsinsatser</a:t>
            </a:r>
          </a:p>
          <a:p>
            <a:r>
              <a:rPr lang="sv-SE" dirty="0"/>
              <a:t>I rekryteringen av deltagare för kartläggning av kunskaper, validering, yrkeskompetensbedömning mm. </a:t>
            </a:r>
          </a:p>
          <a:p>
            <a:r>
              <a:rPr lang="sv-SE" dirty="0"/>
              <a:t>För deltagares fortsatta karriärsutveckling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03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647EE3-1CE9-4C08-BF56-E042C521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265" y="365125"/>
            <a:ext cx="10686535" cy="1325563"/>
          </a:xfrm>
        </p:spPr>
        <p:txBody>
          <a:bodyPr/>
          <a:lstStyle/>
          <a:p>
            <a:r>
              <a:rPr lang="sv-SE" dirty="0"/>
              <a:t>Projekt för att utveckla lokala jobbspår - </a:t>
            </a:r>
            <a:r>
              <a:rPr lang="sv-SE" dirty="0" err="1"/>
              <a:t>Spårsam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AB1D8-DC8E-4B3A-83C2-FFBC8221B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5" y="1825625"/>
            <a:ext cx="10686535" cy="3984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200" dirty="0"/>
              <a:t>Syftet är att förbättra befintliga arbetssätt genom att utveckla och sedan pröva. Målet är att fler jobbspår ska komma till stånd. Deltar gör 12 kommuner och Arbetsförmedlingen.</a:t>
            </a:r>
          </a:p>
          <a:p>
            <a:pPr marL="0" indent="0">
              <a:buNone/>
            </a:pPr>
            <a:r>
              <a:rPr lang="sv-SE" sz="3200" dirty="0"/>
              <a:t>Fyra områden</a:t>
            </a:r>
          </a:p>
          <a:p>
            <a:pPr lvl="1"/>
            <a:r>
              <a:rPr lang="sv-SE" sz="2800" dirty="0"/>
              <a:t>Arbetsgivares delaktighet </a:t>
            </a:r>
          </a:p>
          <a:p>
            <a:pPr lvl="1"/>
            <a:r>
              <a:rPr lang="sv-SE" sz="2800" dirty="0"/>
              <a:t>Tillgängliggöra och flexibelt kombinera insatser</a:t>
            </a:r>
          </a:p>
          <a:p>
            <a:pPr lvl="1"/>
            <a:r>
              <a:rPr lang="sv-SE" sz="2800" dirty="0"/>
              <a:t>Identifiera och rekrytera deltagare</a:t>
            </a:r>
          </a:p>
          <a:p>
            <a:pPr lvl="1"/>
            <a:r>
              <a:rPr lang="sv-SE" sz="2800" dirty="0"/>
              <a:t>Koordinera och hålla samman lokala jobbspår</a:t>
            </a:r>
          </a:p>
          <a:p>
            <a:r>
              <a:rPr lang="sv-SE" sz="3200" dirty="0"/>
              <a:t>Slutrapport december 2021.</a:t>
            </a:r>
          </a:p>
        </p:txBody>
      </p:sp>
    </p:spTree>
    <p:extLst>
      <p:ext uri="{BB962C8B-B14F-4D97-AF65-F5344CB8AC3E}">
        <p14:creationId xmlns:p14="http://schemas.microsoft.com/office/powerpoint/2010/main" val="192693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2F6C7-FEE0-4266-AE8E-DEBFE549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Vill du veta mer?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C1FE1A-505F-4786-A1CB-5EAC1FB05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Lil.ljunggren.lonnberg@regeringskansliet.se</a:t>
            </a:r>
          </a:p>
          <a:p>
            <a:pPr marL="0" indent="0">
              <a:buNone/>
            </a:pPr>
            <a:r>
              <a:rPr lang="sv-SE" dirty="0"/>
              <a:t>Susanne.zander@regeringskansliet.se</a:t>
            </a:r>
          </a:p>
          <a:p>
            <a:pPr marL="0" indent="0">
              <a:buNone/>
            </a:pPr>
            <a:r>
              <a:rPr lang="sv-SE" dirty="0"/>
              <a:t>Dua.se</a:t>
            </a:r>
          </a:p>
        </p:txBody>
      </p:sp>
    </p:spTree>
    <p:extLst>
      <p:ext uri="{BB962C8B-B14F-4D97-AF65-F5344CB8AC3E}">
        <p14:creationId xmlns:p14="http://schemas.microsoft.com/office/powerpoint/2010/main" val="213580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02" PreviousValue="true"/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90F87F8F774B244BA7D2C9F1B921C39E" ma:contentTypeVersion="44" ma:contentTypeDescription="Skapa ny presentation" ma:contentTypeScope="" ma:versionID="24d57d47b170b194082d70e5a5509e78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d00b2e9b-22dd-4ef0-be53-b79044cf868f" targetNamespace="http://schemas.microsoft.com/office/2006/metadata/properties" ma:root="true" ma:fieldsID="d99b79fc298aa58f85a9f782caa2bb5c" ns2:_="" ns4:_="" ns5:_="" ns6:_="">
    <xsd:import namespace="4e9c2f0c-7bf8-49af-8356-cbf363fc78a7"/>
    <xsd:import namespace="cc625d36-bb37-4650-91b9-0c96159295ba"/>
    <xsd:import namespace="18f3d968-6251-40b0-9f11-012b293496c2"/>
    <xsd:import namespace="d00b2e9b-22dd-4ef0-be53-b79044cf868f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82da8054-fce1-4c8d-b0b5-f7defb983bac}" ma:internalName="TaxCatchAllLabel" ma:readOnly="true" ma:showField="CatchAllDataLabel" ma:web="6b0491dc-6959-4b4b-b57c-6dddaf2104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82da8054-fce1-4c8d-b0b5-f7defb983bac}" ma:internalName="TaxCatchAll" ma:showField="CatchAllData" ma:web="6b0491dc-6959-4b4b-b57c-6dddaf2104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b2e9b-22dd-4ef0-be53-b79044cf868f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d00b2e9b-22dd-4ef0-be53-b79044cf868f">2T3DSNA4KV65-1664614526-4074</_dlc_DocId>
    <_dlc_DocIdUrl xmlns="d00b2e9b-22dd-4ef0-be53-b79044cf868f">
      <Url>https://dhs.sp.regeringskansliet.se/kom/A_2014_06/_layouts/15/DocIdRedir.aspx?ID=2T3DSNA4KV65-1664614526-4074</Url>
      <Description>2T3DSNA4KV65-1664614526-4074</Description>
    </_dlc_DocIdUrl>
  </documentManagement>
</p:properties>
</file>

<file path=customXml/itemProps1.xml><?xml version="1.0" encoding="utf-8"?>
<ds:datastoreItem xmlns:ds="http://schemas.openxmlformats.org/officeDocument/2006/customXml" ds:itemID="{0B7A40AF-6B4B-4BED-9B65-D9F500DDBCA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B0D12A7-E74A-438D-AC47-045CB40BB4EC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A81E114-8D69-4A91-A593-86B857D6D4D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36C67F5-C865-46CD-9FDC-25042A6AE32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E424273-D40D-4CF9-B195-2C8384109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d00b2e9b-22dd-4ef0-be53-b79044cf86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7522C5B2-3040-4CA1-AFA8-A16CD98B95C7}">
  <ds:schemaRefs>
    <ds:schemaRef ds:uri="4e9c2f0c-7bf8-49af-8356-cbf363fc78a7"/>
    <ds:schemaRef ds:uri="http://schemas.microsoft.com/office/2006/metadata/properties"/>
    <ds:schemaRef ds:uri="cc625d36-bb37-4650-91b9-0c96159295ba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00b2e9b-22dd-4ef0-be53-b79044cf868f"/>
    <ds:schemaRef ds:uri="18f3d968-6251-40b0-9f11-012b293496c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Bredbild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 Light</vt:lpstr>
      <vt:lpstr>Open Sans Semibold</vt:lpstr>
      <vt:lpstr>Office-tema</vt:lpstr>
      <vt:lpstr>Hur kan vi tillsammans utveckla kompetensförsörjningen? </vt:lpstr>
      <vt:lpstr>Stor efterfrågan men brist på kompetens</vt:lpstr>
      <vt:lpstr>Lokala jobbspår –  för din kompetensförsörjning</vt:lpstr>
      <vt:lpstr>Lokala jobbspår har goda resultat</vt:lpstr>
      <vt:lpstr>Arbetsgivarnas erfarenheter</vt:lpstr>
      <vt:lpstr>Yrkesprofiler och lokala jobbspår</vt:lpstr>
      <vt:lpstr>Projekt för att utveckla lokala jobbspår - Spårsam</vt:lpstr>
      <vt:lpstr>Vill du veta mer?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Zander</dc:creator>
  <cp:lastModifiedBy>Susanne Zander</cp:lastModifiedBy>
  <cp:revision>30</cp:revision>
  <dcterms:created xsi:type="dcterms:W3CDTF">2020-12-11T10:30:03Z</dcterms:created>
  <dcterms:modified xsi:type="dcterms:W3CDTF">2021-10-14T07:39:33Z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0x010100BBA312BF02777149882D207184EC35C0020090F87F8F774B244BA7D2C9F1B921C39E</vt:lpwstr>
  </property>
  <property fmtid="{D5CDD505-2E9C-101B-9397-08002B2CF9AE}" pid="3" name="Organisation">
    <vt:lpwstr/>
  </property>
  <property fmtid="{D5CDD505-2E9C-101B-9397-08002B2CF9AE}" pid="4" name="ActivityCategory">
    <vt:lpwstr/>
  </property>
  <property fmtid="{D5CDD505-2E9C-101B-9397-08002B2CF9AE}" pid="5" name="_dlc_DocIdItemGuid">
    <vt:lpwstr>0174926f-1ccb-42d4-a4d6-8f36f2a1ff43</vt:lpwstr>
  </property>
  <property fmtid="{D5CDD505-2E9C-101B-9397-08002B2CF9AE}" pid="6" name="TaxKeyword">
    <vt:lpwstr/>
  </property>
  <property fmtid="{D5CDD505-2E9C-101B-9397-08002B2CF9AE}" pid="7" name="TaxKeywordTaxHTField">
    <vt:lpwstr/>
  </property>
</Properties>
</file>