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6" r:id="rId2"/>
    <p:sldId id="321" r:id="rId3"/>
    <p:sldId id="341" r:id="rId4"/>
    <p:sldId id="340" r:id="rId5"/>
    <p:sldId id="337" r:id="rId6"/>
    <p:sldId id="338" r:id="rId7"/>
    <p:sldId id="339" r:id="rId8"/>
    <p:sldId id="342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2B671D68-E834-43CA-A849-506DC8EC46F3}">
          <p14:sldIdLst>
            <p14:sldId id="326"/>
            <p14:sldId id="321"/>
            <p14:sldId id="341"/>
            <p14:sldId id="340"/>
            <p14:sldId id="337"/>
            <p14:sldId id="338"/>
            <p14:sldId id="339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 autoAdjust="0"/>
    <p:restoredTop sz="85859" autoAdjust="0"/>
  </p:normalViewPr>
  <p:slideViewPr>
    <p:cSldViewPr>
      <p:cViewPr>
        <p:scale>
          <a:sx n="82" d="100"/>
          <a:sy n="82" d="100"/>
        </p:scale>
        <p:origin x="1133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765D-F30A-40DB-9B6B-CE45AA9B249E}" type="datetimeFigureOut">
              <a:rPr lang="sv-SE" smtClean="0"/>
              <a:t>2021-10-18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56165-83C7-41A7-BD58-F485615A46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1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6165-83C7-41A7-BD58-F485615A469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84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6165-83C7-41A7-BD58-F485615A469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36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6165-83C7-41A7-BD58-F485615A469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02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6165-83C7-41A7-BD58-F485615A469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72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6165-83C7-41A7-BD58-F485615A469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708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Energisystemet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bränslens egenskaper, hantering och produktionsmetoder. Förbränningsteknik (fast, flytande,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gas). Konstruktion och tillämpningar av pannor. Beräkningar. Föroreningar.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Komponenter och processer i en energianläggning. Räkna på mass- och energibalanser av olika processer, t.ex. värmeväxlare, reaktor, separator. Kostnader och intäkter.</a:t>
            </a:r>
          </a:p>
          <a:p>
            <a:endParaRPr lang="en-US" dirty="0" smtClean="0"/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Värmebehovsberäkningar, värmeklimat och värmesystem.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Ventilationsteknik: Ventilationsbehov och ventilationssystem. Kyl- och värmepumpsteknik.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6165-83C7-41A7-BD58-F485615A469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56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Introduktion på programmet, bland annat studera på distans, litteratursökning och översikt av elkraftteknik och elkraftindustri i Sverige, hur skriver man en rapport, hur ge man en presentation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Elproduktion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Elförbrukning och elektrifiering</a:t>
            </a:r>
          </a:p>
          <a:p>
            <a:endParaRPr lang="en-US" dirty="0" smtClean="0"/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Systematiskt arbetsmiljöarbete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Organisatorisk och social arbetsmiljö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riskundersökningar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 arbetskultur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Kretsar med likström och växelström, induktans, och kapacitans.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Elnät</a:t>
            </a:r>
          </a:p>
          <a:p>
            <a:endParaRPr lang="en-US" dirty="0" smtClean="0"/>
          </a:p>
          <a:p>
            <a:r>
              <a:rPr lang="en-US" dirty="0" err="1" smtClean="0"/>
              <a:t>Kortslutning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spänningsfall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förnybar</a:t>
            </a:r>
            <a:r>
              <a:rPr lang="en-US" baseline="0" dirty="0" smtClean="0"/>
              <a:t> production</a:t>
            </a:r>
          </a:p>
          <a:p>
            <a:endParaRPr lang="en-US" baseline="0" dirty="0" smtClean="0"/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Svenska regelverk om elsäkerhet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Elinstallationsreglerna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Övertoner,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spänningsdippar, variationer, höjningar. Obalans och avbrott,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transienter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jordning.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Elkvalitetsmätningar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Kraftindustrin i Sverige och Europa. Elmarknader. Ellagen. Spot och balansmarknaden.</a:t>
            </a:r>
          </a:p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Drift och planering av nätet. Förnybar elproduktion. Reläskydd och systemjordning. Osymmetriska fel.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6165-83C7-41A7-BD58-F485615A469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97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2780928"/>
            <a:ext cx="5544592" cy="1728192"/>
          </a:xfrm>
        </p:spPr>
        <p:txBody>
          <a:bodyPr/>
          <a:lstStyle>
            <a:lvl1pPr marL="0" indent="0" algn="ctr">
              <a:buFontTx/>
              <a:buNone/>
              <a:defRPr lang="en-US" sz="4400" b="1" kern="0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defRPr>
            </a:lvl1pPr>
          </a:lstStyle>
          <a:p>
            <a:pPr lvl="0"/>
            <a:r>
              <a:rPr kumimoji="0" lang="sv-SE" sz="4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9214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fö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72000" y="540000"/>
            <a:ext cx="9074079" cy="5850000"/>
          </a:xfrm>
        </p:spPr>
        <p:txBody>
          <a:bodyPr lIns="0" tIns="0" rIns="0" bIns="0"/>
          <a:lstStyle>
            <a:lvl1pPr marL="0" indent="-324000" algn="l" defTabSz="914400" rtl="0" eaLnBrk="1" latinLnBrk="0" hangingPunct="1">
              <a:spcBef>
                <a:spcPts val="600"/>
              </a:spcBef>
              <a:buFont typeface="Wingdings" pitchFamily="2" charset="2"/>
              <a:buChar char="Ø"/>
              <a:def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2000" indent="-288000">
              <a:spcBef>
                <a:spcPts val="0"/>
              </a:spcBef>
              <a:buFont typeface="Wingdings" panose="05000000000000000000" pitchFamily="2" charset="2"/>
              <a:buChar char="§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612000" indent="-288000">
              <a:spcBef>
                <a:spcPts val="0"/>
              </a:spcBef>
              <a:buFont typeface="Calibri" panose="020F0502020204030204" pitchFamily="34" charset="0"/>
              <a:buChar char="+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612000" indent="-288000">
              <a:spcBef>
                <a:spcPts val="0"/>
              </a:spcBef>
              <a:buFont typeface="Arial" panose="020B0604020202020204" pitchFamily="34" charset="0"/>
              <a:buChar char="−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864000" indent="-228600">
              <a:spcBef>
                <a:spcPts val="0"/>
              </a:spcBef>
              <a:buFont typeface="Arial" panose="020B0604020202020204" pitchFamily="34" charset="0"/>
              <a:buChar char="•"/>
              <a:defRPr lang="sv-SE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75" y="6390000"/>
            <a:ext cx="487500" cy="46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56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ti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2"/>
          <p:cNvSpPr txBox="1">
            <a:spLocks noChangeArrowheads="1"/>
          </p:cNvSpPr>
          <p:nvPr userDrawn="1"/>
        </p:nvSpPr>
        <p:spPr bwMode="auto">
          <a:xfrm>
            <a:off x="672737" y="6390000"/>
            <a:ext cx="761573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Överföring</a:t>
            </a:r>
            <a:endParaRPr lang="en-US" dirty="0"/>
          </a:p>
        </p:txBody>
      </p: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3395829" y="6390000"/>
            <a:ext cx="686883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Belysning</a:t>
            </a:r>
            <a:endParaRPr lang="en-US" dirty="0"/>
          </a:p>
        </p:txBody>
      </p:sp>
      <p:sp>
        <p:nvSpPr>
          <p:cNvPr id="30" name="Text Box 12"/>
          <p:cNvSpPr txBox="1">
            <a:spLocks noChangeArrowheads="1"/>
          </p:cNvSpPr>
          <p:nvPr userDrawn="1"/>
        </p:nvSpPr>
        <p:spPr bwMode="auto">
          <a:xfrm>
            <a:off x="2843684" y="6390000"/>
            <a:ext cx="552145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Fönster</a:t>
            </a:r>
            <a:endParaRPr lang="en-US" dirty="0"/>
          </a:p>
        </p:txBody>
      </p:sp>
      <p:sp>
        <p:nvSpPr>
          <p:cNvPr id="36" name="Text Box 12"/>
          <p:cNvSpPr txBox="1">
            <a:spLocks noChangeArrowheads="1"/>
          </p:cNvSpPr>
          <p:nvPr userDrawn="1"/>
        </p:nvSpPr>
        <p:spPr bwMode="auto">
          <a:xfrm>
            <a:off x="2220143" y="6390000"/>
            <a:ext cx="623541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Isolering</a:t>
            </a:r>
            <a:endParaRPr lang="en-US" dirty="0"/>
          </a:p>
        </p:txBody>
      </p:sp>
      <p:sp>
        <p:nvSpPr>
          <p:cNvPr id="31" name="Text Box 12"/>
          <p:cNvSpPr txBox="1">
            <a:spLocks noChangeArrowheads="1"/>
          </p:cNvSpPr>
          <p:nvPr userDrawn="1"/>
        </p:nvSpPr>
        <p:spPr bwMode="auto">
          <a:xfrm>
            <a:off x="1434310" y="6390000"/>
            <a:ext cx="773435" cy="224421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>
              <a:defRPr sz="14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sz="1200" dirty="0"/>
              <a:t>Ventilation</a:t>
            </a:r>
            <a:endParaRPr lang="en-US" sz="120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72000" y="540000"/>
            <a:ext cx="9074079" cy="5850000"/>
          </a:xfrm>
        </p:spPr>
        <p:txBody>
          <a:bodyPr lIns="0" tIns="0" rIns="0" bIns="0"/>
          <a:lstStyle>
            <a:lvl1pPr marL="0" indent="-324000" algn="l" defTabSz="914400" rtl="0" eaLnBrk="1" latinLnBrk="0" hangingPunct="1">
              <a:spcBef>
                <a:spcPts val="600"/>
              </a:spcBef>
              <a:buFont typeface="Wingdings" pitchFamily="2" charset="2"/>
              <a:buChar char="Ø"/>
              <a:def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2000" indent="-288000">
              <a:spcBef>
                <a:spcPts val="0"/>
              </a:spcBef>
              <a:buFont typeface="Wingdings" panose="05000000000000000000" pitchFamily="2" charset="2"/>
              <a:buChar char="§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612000" indent="-288000">
              <a:spcBef>
                <a:spcPts val="0"/>
              </a:spcBef>
              <a:buFont typeface="Calibri" panose="020F0502020204030204" pitchFamily="34" charset="0"/>
              <a:buChar char="+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612000" indent="-288000">
              <a:spcBef>
                <a:spcPts val="0"/>
              </a:spcBef>
              <a:buFont typeface="Arial" panose="020B0604020202020204" pitchFamily="34" charset="0"/>
              <a:buChar char="−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864000" indent="-228600">
              <a:spcBef>
                <a:spcPts val="0"/>
              </a:spcBef>
              <a:buFont typeface="Arial" panose="020B0604020202020204" pitchFamily="34" charset="0"/>
              <a:buChar char="•"/>
              <a:defRPr lang="sv-SE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9100"/>
            <a:ext cx="586712" cy="4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00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l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2"/>
          <p:cNvSpPr txBox="1">
            <a:spLocks noChangeArrowheads="1"/>
          </p:cNvSpPr>
          <p:nvPr userDrawn="1"/>
        </p:nvSpPr>
        <p:spPr bwMode="auto">
          <a:xfrm>
            <a:off x="672737" y="6390000"/>
            <a:ext cx="761573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Överföring</a:t>
            </a:r>
            <a:endParaRPr lang="en-US" dirty="0"/>
          </a:p>
        </p:txBody>
      </p:sp>
      <p:sp>
        <p:nvSpPr>
          <p:cNvPr id="26" name="Text Box 12"/>
          <p:cNvSpPr txBox="1">
            <a:spLocks noChangeArrowheads="1"/>
          </p:cNvSpPr>
          <p:nvPr userDrawn="1"/>
        </p:nvSpPr>
        <p:spPr bwMode="auto">
          <a:xfrm>
            <a:off x="3395829" y="6390000"/>
            <a:ext cx="686883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Belysning</a:t>
            </a:r>
            <a:endParaRPr lang="en-US" dirty="0"/>
          </a:p>
        </p:txBody>
      </p:sp>
      <p:sp>
        <p:nvSpPr>
          <p:cNvPr id="28" name="Text Box 12"/>
          <p:cNvSpPr txBox="1">
            <a:spLocks noChangeArrowheads="1"/>
          </p:cNvSpPr>
          <p:nvPr userDrawn="1"/>
        </p:nvSpPr>
        <p:spPr bwMode="auto">
          <a:xfrm>
            <a:off x="2843684" y="6390000"/>
            <a:ext cx="552145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Fönster</a:t>
            </a:r>
            <a:endParaRPr lang="en-US" dirty="0"/>
          </a:p>
        </p:txBody>
      </p: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2220143" y="6390000"/>
            <a:ext cx="623541" cy="224421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Isolering</a:t>
            </a:r>
            <a:endParaRPr lang="en-US" dirty="0"/>
          </a:p>
        </p:txBody>
      </p:sp>
      <p:sp>
        <p:nvSpPr>
          <p:cNvPr id="34" name="Text Box 12"/>
          <p:cNvSpPr txBox="1">
            <a:spLocks noChangeArrowheads="1"/>
          </p:cNvSpPr>
          <p:nvPr userDrawn="1"/>
        </p:nvSpPr>
        <p:spPr bwMode="auto">
          <a:xfrm>
            <a:off x="1434310" y="6390000"/>
            <a:ext cx="773435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Ventilation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72000" y="540000"/>
            <a:ext cx="9074079" cy="5850000"/>
          </a:xfrm>
        </p:spPr>
        <p:txBody>
          <a:bodyPr lIns="0" tIns="0" rIns="0" bIns="0"/>
          <a:lstStyle>
            <a:lvl1pPr marL="0" indent="-324000" algn="l" defTabSz="914400" rtl="0" eaLnBrk="1" latinLnBrk="0" hangingPunct="1">
              <a:spcBef>
                <a:spcPts val="600"/>
              </a:spcBef>
              <a:buFont typeface="Wingdings" pitchFamily="2" charset="2"/>
              <a:buChar char="Ø"/>
              <a:def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2000" indent="-288000">
              <a:spcBef>
                <a:spcPts val="0"/>
              </a:spcBef>
              <a:buFont typeface="Wingdings" panose="05000000000000000000" pitchFamily="2" charset="2"/>
              <a:buChar char="§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612000" indent="-288000">
              <a:spcBef>
                <a:spcPts val="0"/>
              </a:spcBef>
              <a:buFont typeface="Calibri" panose="020F0502020204030204" pitchFamily="34" charset="0"/>
              <a:buChar char="+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612000" indent="-288000">
              <a:spcBef>
                <a:spcPts val="0"/>
              </a:spcBef>
              <a:buFont typeface="Arial" panose="020B0604020202020204" pitchFamily="34" charset="0"/>
              <a:buChar char="−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864000" indent="-228600">
              <a:spcBef>
                <a:spcPts val="0"/>
              </a:spcBef>
              <a:buFont typeface="Arial" panose="020B0604020202020204" pitchFamily="34" charset="0"/>
              <a:buChar char="•"/>
              <a:defRPr lang="sv-SE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300" b="9213"/>
          <a:stretch/>
        </p:blipFill>
        <p:spPr>
          <a:xfrm>
            <a:off x="41209" y="6390000"/>
            <a:ext cx="556865" cy="4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205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90000"/>
            <a:ext cx="483548" cy="4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 Box 12"/>
          <p:cNvSpPr txBox="1">
            <a:spLocks noChangeArrowheads="1"/>
          </p:cNvSpPr>
          <p:nvPr userDrawn="1"/>
        </p:nvSpPr>
        <p:spPr bwMode="auto">
          <a:xfrm>
            <a:off x="672737" y="6390000"/>
            <a:ext cx="761573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Överföring</a:t>
            </a:r>
            <a:endParaRPr lang="en-US" dirty="0"/>
          </a:p>
        </p:txBody>
      </p:sp>
      <p:sp>
        <p:nvSpPr>
          <p:cNvPr id="26" name="Text Box 12"/>
          <p:cNvSpPr txBox="1">
            <a:spLocks noChangeArrowheads="1"/>
          </p:cNvSpPr>
          <p:nvPr userDrawn="1"/>
        </p:nvSpPr>
        <p:spPr bwMode="auto">
          <a:xfrm>
            <a:off x="3395829" y="6390000"/>
            <a:ext cx="686883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Belysning</a:t>
            </a:r>
            <a:endParaRPr lang="en-US" dirty="0"/>
          </a:p>
        </p:txBody>
      </p:sp>
      <p:sp>
        <p:nvSpPr>
          <p:cNvPr id="28" name="Text Box 12"/>
          <p:cNvSpPr txBox="1">
            <a:spLocks noChangeArrowheads="1"/>
          </p:cNvSpPr>
          <p:nvPr userDrawn="1"/>
        </p:nvSpPr>
        <p:spPr bwMode="auto">
          <a:xfrm>
            <a:off x="2843684" y="6390000"/>
            <a:ext cx="552145" cy="224421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Fönster</a:t>
            </a:r>
            <a:endParaRPr lang="en-US" dirty="0"/>
          </a:p>
        </p:txBody>
      </p: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2220143" y="6390000"/>
            <a:ext cx="623541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Isolering</a:t>
            </a:r>
            <a:endParaRPr lang="en-US" dirty="0"/>
          </a:p>
        </p:txBody>
      </p:sp>
      <p:sp>
        <p:nvSpPr>
          <p:cNvPr id="33" name="Text Box 12"/>
          <p:cNvSpPr txBox="1">
            <a:spLocks noChangeArrowheads="1"/>
          </p:cNvSpPr>
          <p:nvPr userDrawn="1"/>
        </p:nvSpPr>
        <p:spPr bwMode="auto">
          <a:xfrm>
            <a:off x="1434310" y="6390000"/>
            <a:ext cx="773435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Ventilation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1"/>
          </p:nvPr>
        </p:nvSpPr>
        <p:spPr>
          <a:xfrm>
            <a:off x="72000" y="540000"/>
            <a:ext cx="9074079" cy="5850000"/>
          </a:xfrm>
        </p:spPr>
        <p:txBody>
          <a:bodyPr lIns="0" tIns="0" rIns="0" bIns="0"/>
          <a:lstStyle>
            <a:lvl1pPr marL="0" indent="-324000" algn="l" defTabSz="914400" rtl="0" eaLnBrk="1" latinLnBrk="0" hangingPunct="1">
              <a:spcBef>
                <a:spcPts val="600"/>
              </a:spcBef>
              <a:buFont typeface="Wingdings" pitchFamily="2" charset="2"/>
              <a:buChar char="Ø"/>
              <a:def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2000" indent="-288000">
              <a:spcBef>
                <a:spcPts val="0"/>
              </a:spcBef>
              <a:buFont typeface="Wingdings" panose="05000000000000000000" pitchFamily="2" charset="2"/>
              <a:buChar char="§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612000" indent="-288000">
              <a:spcBef>
                <a:spcPts val="0"/>
              </a:spcBef>
              <a:buFont typeface="Calibri" panose="020F0502020204030204" pitchFamily="34" charset="0"/>
              <a:buChar char="+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612000" indent="-288000">
              <a:spcBef>
                <a:spcPts val="0"/>
              </a:spcBef>
              <a:buFont typeface="Arial" panose="020B0604020202020204" pitchFamily="34" charset="0"/>
              <a:buChar char="−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864000" indent="-228600">
              <a:spcBef>
                <a:spcPts val="0"/>
              </a:spcBef>
              <a:buFont typeface="Arial" panose="020B0604020202020204" pitchFamily="34" charset="0"/>
              <a:buChar char="•"/>
              <a:defRPr lang="sv-SE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07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y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2"/>
          <p:cNvSpPr txBox="1">
            <a:spLocks noChangeArrowheads="1"/>
          </p:cNvSpPr>
          <p:nvPr userDrawn="1"/>
        </p:nvSpPr>
        <p:spPr bwMode="auto">
          <a:xfrm>
            <a:off x="672737" y="6390000"/>
            <a:ext cx="761573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Överföring</a:t>
            </a:r>
            <a:endParaRPr lang="en-US" dirty="0"/>
          </a:p>
        </p:txBody>
      </p:sp>
      <p:sp>
        <p:nvSpPr>
          <p:cNvPr id="26" name="Text Box 12"/>
          <p:cNvSpPr txBox="1">
            <a:spLocks noChangeArrowheads="1"/>
          </p:cNvSpPr>
          <p:nvPr userDrawn="1"/>
        </p:nvSpPr>
        <p:spPr bwMode="auto">
          <a:xfrm>
            <a:off x="3395829" y="6390000"/>
            <a:ext cx="686883" cy="224421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Belysning</a:t>
            </a:r>
            <a:endParaRPr lang="en-US" dirty="0"/>
          </a:p>
        </p:txBody>
      </p:sp>
      <p:sp>
        <p:nvSpPr>
          <p:cNvPr id="28" name="Text Box 12"/>
          <p:cNvSpPr txBox="1">
            <a:spLocks noChangeArrowheads="1"/>
          </p:cNvSpPr>
          <p:nvPr userDrawn="1"/>
        </p:nvSpPr>
        <p:spPr bwMode="auto">
          <a:xfrm>
            <a:off x="2843684" y="6390000"/>
            <a:ext cx="552145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Fönster</a:t>
            </a:r>
            <a:endParaRPr lang="en-US" dirty="0"/>
          </a:p>
        </p:txBody>
      </p: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2220143" y="6390000"/>
            <a:ext cx="623541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Isolering</a:t>
            </a:r>
            <a:endParaRPr lang="en-US" dirty="0"/>
          </a:p>
        </p:txBody>
      </p:sp>
      <p:sp>
        <p:nvSpPr>
          <p:cNvPr id="33" name="Text Box 12"/>
          <p:cNvSpPr txBox="1">
            <a:spLocks noChangeArrowheads="1"/>
          </p:cNvSpPr>
          <p:nvPr userDrawn="1"/>
        </p:nvSpPr>
        <p:spPr bwMode="auto">
          <a:xfrm>
            <a:off x="1434310" y="6390000"/>
            <a:ext cx="773435" cy="224421"/>
          </a:xfrm>
          <a:prstGeom prst="roundRect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31750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8000" tIns="18000" rIns="36000" bIns="0">
            <a:spAutoFit/>
          </a:bodyPr>
          <a:lstStyle>
            <a:defPPr>
              <a:defRPr lang="sv-SE"/>
            </a:defPPr>
            <a:lvl1pPr lvl="0">
              <a:defRPr sz="1200" b="1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lvl="0"/>
            <a:r>
              <a:rPr lang="sv-SE" dirty="0"/>
              <a:t>Ventilation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1"/>
          </p:nvPr>
        </p:nvSpPr>
        <p:spPr>
          <a:xfrm>
            <a:off x="72000" y="540000"/>
            <a:ext cx="9074079" cy="5850000"/>
          </a:xfrm>
        </p:spPr>
        <p:txBody>
          <a:bodyPr lIns="0" tIns="0" rIns="0" bIns="0"/>
          <a:lstStyle>
            <a:lvl1pPr marL="0" indent="-324000" algn="l" defTabSz="914400" rtl="0" eaLnBrk="1" latinLnBrk="0" hangingPunct="1">
              <a:spcBef>
                <a:spcPts val="600"/>
              </a:spcBef>
              <a:buFont typeface="Wingdings" pitchFamily="2" charset="2"/>
              <a:buChar char="Ø"/>
              <a:def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2000" indent="-288000">
              <a:spcBef>
                <a:spcPts val="0"/>
              </a:spcBef>
              <a:buFont typeface="Wingdings" panose="05000000000000000000" pitchFamily="2" charset="2"/>
              <a:buChar char="§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612000" indent="-288000">
              <a:spcBef>
                <a:spcPts val="0"/>
              </a:spcBef>
              <a:buFont typeface="Calibri" panose="020F0502020204030204" pitchFamily="34" charset="0"/>
              <a:buChar char="+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612000" indent="-288000">
              <a:spcBef>
                <a:spcPts val="0"/>
              </a:spcBef>
              <a:buFont typeface="Arial" panose="020B0604020202020204" pitchFamily="34" charset="0"/>
              <a:buChar char="−"/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864000" indent="-228600">
              <a:spcBef>
                <a:spcPts val="0"/>
              </a:spcBef>
              <a:buFont typeface="Arial" panose="020B0604020202020204" pitchFamily="34" charset="0"/>
              <a:buChar char="•"/>
              <a:defRPr lang="sv-SE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90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90000"/>
            <a:ext cx="9144000" cy="46800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" y="0"/>
            <a:ext cx="6660240" cy="463821"/>
          </a:xfrm>
          <a:prstGeom prst="rect">
            <a:avLst/>
          </a:prstGeom>
        </p:spPr>
        <p:txBody>
          <a:bodyPr vert="horz" lIns="0" tIns="46800" rIns="0" bIns="46800" rtlCol="0" anchor="t" anchorCtr="0">
            <a:norm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" y="540000"/>
            <a:ext cx="9072000" cy="585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-324000" algn="l" defTabSz="914400" rtl="0" eaLnBrk="1" latinLnBrk="0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Click to edit Master text styles</a:t>
            </a:r>
          </a:p>
          <a:p>
            <a:pPr marL="612000" lvl="1" indent="-2880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12000" lvl="2" indent="-288000" algn="l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Char char="+"/>
            </a:pPr>
            <a:r>
              <a:rPr lang="en-US" dirty="0"/>
              <a:t>Third level</a:t>
            </a:r>
          </a:p>
          <a:p>
            <a:pPr marL="612000" lvl="3" indent="-28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dirty="0"/>
              <a:t>Fourth level</a:t>
            </a:r>
          </a:p>
          <a:p>
            <a:pPr marL="864000" lvl="4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71130" y="-24"/>
            <a:ext cx="4172870" cy="461665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0" baseline="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Erik Elfgren</a:t>
            </a:r>
          </a:p>
          <a:p>
            <a:pPr algn="r">
              <a:lnSpc>
                <a:spcPts val="1200"/>
              </a:lnSpc>
            </a:pPr>
            <a:r>
              <a:rPr lang="sv-SE" sz="1200" b="1" i="0" baseline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Strategisk kompetensförsörjning 2021-10-19</a:t>
            </a:r>
          </a:p>
          <a:p>
            <a:pPr algn="r">
              <a:lnSpc>
                <a:spcPts val="1200"/>
              </a:lnSpc>
            </a:pPr>
            <a:r>
              <a:rPr lang="sv-SE" sz="1200" b="1" i="0" baseline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Snabbspår i Elkraft och Energiteknik för utrikesfödda akademiker</a:t>
            </a:r>
            <a:endParaRPr lang="sv-SE" sz="1200" b="1" i="0" baseline="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Slide Number Placeholder 53"/>
          <p:cNvSpPr txBox="1">
            <a:spLocks/>
          </p:cNvSpPr>
          <p:nvPr userDrawn="1"/>
        </p:nvSpPr>
        <p:spPr>
          <a:xfrm>
            <a:off x="8100391" y="6390000"/>
            <a:ext cx="7999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F4D8E6-F4E7-42CC-A120-816F729E9020}" type="slidenum">
              <a:rPr lang="sv-SE" b="0" kern="0" smtClean="0">
                <a:solidFill>
                  <a:schemeClr val="bg2"/>
                </a:solidFill>
                <a:cs typeface="Arial" pitchFamily="34" charset="0"/>
              </a:rPr>
              <a:pPr>
                <a:defRPr/>
              </a:pPr>
              <a:t>‹#›</a:t>
            </a:fld>
            <a:r>
              <a:rPr lang="sv-SE" b="0" kern="0" dirty="0">
                <a:solidFill>
                  <a:schemeClr val="bg2"/>
                </a:solidFill>
                <a:cs typeface="Arial" pitchFamily="34" charset="0"/>
              </a:rPr>
              <a:t>/16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00" y="6390000"/>
            <a:ext cx="4875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spcBef>
          <a:spcPct val="0"/>
        </a:spcBef>
        <a:buNone/>
        <a:defRPr lang="sv-SE" sz="2800" b="1" kern="1200" dirty="0">
          <a:ln>
            <a:solidFill>
              <a:schemeClr val="tx1"/>
            </a:solidFill>
          </a:ln>
          <a:solidFill>
            <a:srgbClr val="0070C0"/>
          </a:solidFill>
          <a:effectLst/>
          <a:latin typeface="+mj-lt"/>
          <a:ea typeface="+mn-ea"/>
          <a:cs typeface="+mn-cs"/>
        </a:defRPr>
      </a:lvl1pPr>
    </p:titleStyle>
    <p:bodyStyle>
      <a:lvl1pPr marL="18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1" kern="1200" dirty="0" smtClean="0">
          <a:solidFill>
            <a:srgbClr val="0070C0"/>
          </a:solidFill>
          <a:latin typeface="+mn-lt"/>
          <a:ea typeface="+mn-ea"/>
          <a:cs typeface="+mn-cs"/>
        </a:defRPr>
      </a:lvl1pPr>
      <a:lvl2pPr marL="666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b="1" kern="1200" dirty="0" smtClean="0">
          <a:solidFill>
            <a:srgbClr val="0070C0"/>
          </a:solidFill>
          <a:latin typeface="+mn-lt"/>
          <a:ea typeface="+mn-ea"/>
          <a:cs typeface="+mn-cs"/>
        </a:defRPr>
      </a:lvl2pPr>
      <a:lvl3pPr marL="666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1" kern="1200" dirty="0" smtClean="0">
          <a:solidFill>
            <a:srgbClr val="0070C0"/>
          </a:solidFill>
          <a:latin typeface="+mn-lt"/>
          <a:ea typeface="+mn-ea"/>
          <a:cs typeface="+mn-cs"/>
        </a:defRPr>
      </a:lvl3pPr>
      <a:lvl4pPr marL="666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b="1" kern="1200" dirty="0" smtClean="0">
          <a:solidFill>
            <a:srgbClr val="0070C0"/>
          </a:solidFill>
          <a:latin typeface="+mn-lt"/>
          <a:ea typeface="+mn-ea"/>
          <a:cs typeface="+mn-cs"/>
        </a:defRPr>
      </a:lvl4pPr>
      <a:lvl5pPr marL="9783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lang="sv-SE" sz="2000" b="1" kern="1200" dirty="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Elfgren@ltu.se" TargetMode="External"/><Relationship Id="rId2" Type="http://schemas.openxmlformats.org/officeDocument/2006/relationships/hyperlink" Target="http://www.ltu.se/staff/e/el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" y="1556792"/>
            <a:ext cx="9143938" cy="1339180"/>
          </a:xfrm>
          <a:prstGeom prst="rect">
            <a:avLst/>
          </a:prstGeom>
          <a:ln w="25400" cmpd="sng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>
              <a:lnSpc>
                <a:spcPts val="5000"/>
              </a:lnSpc>
            </a:pPr>
            <a:r>
              <a:rPr lang="sv-SE" sz="4400" b="1" kern="0" dirty="0">
                <a:ln w="25400" cap="flat" cmpd="sng">
                  <a:solidFill>
                    <a:schemeClr val="tx1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  <a:tileRect/>
                </a:gradFill>
                <a:latin typeface="+mj-lt"/>
              </a:rPr>
              <a:t>Snabbspår i Elkraft och Energiteknik </a:t>
            </a:r>
            <a:endParaRPr lang="sv-SE" sz="4400" b="1" kern="0" dirty="0" smtClean="0">
              <a:ln w="25400" cap="flat" cmpd="sng">
                <a:solidFill>
                  <a:schemeClr val="tx1"/>
                </a:solidFill>
                <a:prstDash val="solid"/>
                <a:round/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atin typeface="+mj-lt"/>
            </a:endParaRPr>
          </a:p>
          <a:p>
            <a:pPr algn="ctr">
              <a:lnSpc>
                <a:spcPts val="5000"/>
              </a:lnSpc>
            </a:pPr>
            <a:r>
              <a:rPr lang="sv-SE" sz="4400" b="1" kern="0" dirty="0" smtClean="0">
                <a:ln w="25400" cap="flat" cmpd="sng">
                  <a:solidFill>
                    <a:schemeClr val="tx1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  <a:tileRect/>
                </a:gradFill>
                <a:latin typeface="+mj-lt"/>
              </a:rPr>
              <a:t>för </a:t>
            </a:r>
            <a:r>
              <a:rPr lang="sv-SE" sz="4400" b="1" kern="0" dirty="0">
                <a:ln w="25400" cap="flat" cmpd="sng">
                  <a:solidFill>
                    <a:schemeClr val="tx1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  <a:tileRect/>
                </a:gradFill>
                <a:latin typeface="+mj-lt"/>
              </a:rPr>
              <a:t>utrikesfödda akademiker</a:t>
            </a:r>
            <a:endParaRPr lang="en-US" sz="4400" b="1" kern="0" dirty="0">
              <a:ln w="25400" cap="flat" cmpd="sng">
                <a:solidFill>
                  <a:schemeClr val="tx1"/>
                </a:solidFill>
                <a:prstDash val="solid"/>
                <a:round/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707" y="620688"/>
            <a:ext cx="6624662" cy="49859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sv-SE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Strategisk kompetensförsörjning</a:t>
            </a:r>
            <a:endParaRPr lang="sv-SE" sz="3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707" y="3294382"/>
            <a:ext cx="6624662" cy="149579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sv-SE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Erik Elfgren</a:t>
            </a:r>
          </a:p>
          <a:p>
            <a:pPr lvl="0" algn="ctr">
              <a:lnSpc>
                <a:spcPct val="90000"/>
              </a:lnSpc>
            </a:pPr>
            <a:r>
              <a:rPr lang="sv-SE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Avdelningen Energivetenskap</a:t>
            </a:r>
          </a:p>
          <a:p>
            <a:pPr lvl="0" algn="ctr">
              <a:lnSpc>
                <a:spcPct val="90000"/>
              </a:lnSpc>
            </a:pPr>
            <a:r>
              <a:rPr lang="sv-SE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Luleå tekniska universitet</a:t>
            </a:r>
            <a:endParaRPr lang="sv-SE" sz="3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95" y="4901269"/>
            <a:ext cx="2602742" cy="14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err="1" smtClean="0"/>
              <a:t>Introduktion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Bakgrund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 smtClean="0"/>
              <a:t>Genomförande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Energiteknik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Elkraftteknik</a:t>
            </a:r>
            <a:endParaRPr lang="en-US" dirty="0" smtClean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Agenda</a:t>
            </a:r>
            <a:endParaRPr lang="en-US" dirty="0"/>
          </a:p>
        </p:txBody>
      </p:sp>
      <p:pic>
        <p:nvPicPr>
          <p:cNvPr id="2050" name="Picture 2" descr="Energitek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32" y="692696"/>
            <a:ext cx="4325615" cy="28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v-SE" dirty="0"/>
              <a:t>Avdelningen Energivetenskap består av två </a:t>
            </a:r>
            <a:r>
              <a:rPr lang="sv-SE" dirty="0" smtClean="0"/>
              <a:t>forskningsämnen:</a:t>
            </a:r>
          </a:p>
          <a:p>
            <a:pPr>
              <a:spcBef>
                <a:spcPts val="1800"/>
              </a:spcBef>
            </a:pPr>
            <a:endParaRPr lang="sv-SE" dirty="0"/>
          </a:p>
          <a:p>
            <a:pPr>
              <a:spcBef>
                <a:spcPts val="1800"/>
              </a:spcBef>
            </a:pPr>
            <a:endParaRPr lang="sv-SE" dirty="0" smtClean="0"/>
          </a:p>
          <a:p>
            <a:pPr>
              <a:spcBef>
                <a:spcPts val="1800"/>
              </a:spcBef>
            </a:pPr>
            <a:endParaRPr lang="sv-SE" dirty="0"/>
          </a:p>
          <a:p>
            <a:pPr>
              <a:spcBef>
                <a:spcPts val="1800"/>
              </a:spcBef>
            </a:pPr>
            <a:endParaRPr lang="sv-SE" dirty="0" smtClean="0"/>
          </a:p>
          <a:p>
            <a:pPr indent="0">
              <a:spcBef>
                <a:spcPts val="1800"/>
              </a:spcBef>
              <a:buNone/>
            </a:pPr>
            <a:endParaRPr lang="sv-SE" dirty="0" smtClean="0"/>
          </a:p>
          <a:p>
            <a:pPr>
              <a:spcBef>
                <a:spcPts val="1800"/>
              </a:spcBef>
            </a:pPr>
            <a:r>
              <a:rPr lang="sv-SE" dirty="0" smtClean="0"/>
              <a:t>Vi har två ”vanliga” utbildningar:</a:t>
            </a:r>
          </a:p>
          <a:p>
            <a:pPr lvl="1">
              <a:spcBef>
                <a:spcPts val="1800"/>
              </a:spcBef>
            </a:pPr>
            <a:r>
              <a:rPr lang="sv-SE" dirty="0" smtClean="0"/>
              <a:t>Civilingenjör Hållbar Energiteknik</a:t>
            </a:r>
          </a:p>
          <a:p>
            <a:pPr lvl="1">
              <a:spcBef>
                <a:spcPts val="1800"/>
              </a:spcBef>
            </a:pPr>
            <a:r>
              <a:rPr lang="sv-SE" dirty="0" smtClean="0"/>
              <a:t>Högskoleingenjör i Elkraftteknik</a:t>
            </a:r>
            <a:endParaRPr lang="sv-SE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Introduktion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4500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sv-SE" sz="2400" b="1" dirty="0">
                <a:solidFill>
                  <a:srgbClr val="0070C0"/>
                </a:solidFill>
              </a:rPr>
              <a:t>Energiteknik</a:t>
            </a:r>
          </a:p>
          <a:p>
            <a:pPr marL="742950" lvl="1" indent="-28575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sz="2400" b="1" dirty="0">
                <a:solidFill>
                  <a:srgbClr val="0070C0"/>
                </a:solidFill>
              </a:rPr>
              <a:t>CO2-separation och lagring</a:t>
            </a:r>
          </a:p>
          <a:p>
            <a:pPr marL="742950" lvl="1" indent="-28575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sz="2400" b="1" dirty="0">
                <a:solidFill>
                  <a:srgbClr val="0070C0"/>
                </a:solidFill>
              </a:rPr>
              <a:t>Bioenergi</a:t>
            </a:r>
          </a:p>
          <a:p>
            <a:pPr marL="742950" lvl="1" indent="-28575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sz="2400" b="1" dirty="0" smtClean="0">
                <a:solidFill>
                  <a:srgbClr val="0070C0"/>
                </a:solidFill>
              </a:rPr>
              <a:t>Energioptimering</a:t>
            </a:r>
            <a:endParaRPr lang="sv-SE" sz="2400" b="1" dirty="0">
              <a:solidFill>
                <a:srgbClr val="0070C0"/>
              </a:solidFill>
            </a:endParaRPr>
          </a:p>
          <a:p>
            <a:pPr marL="800100" lvl="1" indent="-34290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24744"/>
            <a:ext cx="4572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sv-SE" sz="2400" b="1" dirty="0">
                <a:solidFill>
                  <a:srgbClr val="0070C0"/>
                </a:solidFill>
              </a:rPr>
              <a:t>Elkraftteknik</a:t>
            </a:r>
          </a:p>
          <a:p>
            <a:pPr marL="742950" lvl="1" indent="-28575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sz="2400" b="1" dirty="0">
                <a:solidFill>
                  <a:srgbClr val="0070C0"/>
                </a:solidFill>
              </a:rPr>
              <a:t>Förnyelsebar energi i elnätet</a:t>
            </a:r>
          </a:p>
          <a:p>
            <a:pPr marL="742950" lvl="1" indent="-28575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sz="2400" b="1" dirty="0">
                <a:solidFill>
                  <a:srgbClr val="0070C0"/>
                </a:solidFill>
              </a:rPr>
              <a:t>Kvalitetskontroll i elnätet</a:t>
            </a:r>
          </a:p>
          <a:p>
            <a:pPr marL="742950" lvl="1" indent="-28575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sz="2400" b="1" dirty="0">
                <a:solidFill>
                  <a:srgbClr val="0070C0"/>
                </a:solidFill>
              </a:rPr>
              <a:t>”Smart </a:t>
            </a:r>
            <a:r>
              <a:rPr lang="sv-SE" sz="2400" b="1" dirty="0" err="1">
                <a:solidFill>
                  <a:srgbClr val="0070C0"/>
                </a:solidFill>
              </a:rPr>
              <a:t>grids</a:t>
            </a:r>
            <a:r>
              <a:rPr lang="sv-SE" sz="2400" b="1" dirty="0">
                <a:solidFill>
                  <a:srgbClr val="0070C0"/>
                </a:solidFill>
              </a:rPr>
              <a:t>”</a:t>
            </a:r>
          </a:p>
        </p:txBody>
      </p:sp>
      <p:pic>
        <p:nvPicPr>
          <p:cNvPr id="3074" name="Picture 2" descr="news item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240360" cy="21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kunnig</a:t>
            </a:r>
            <a:r>
              <a:rPr lang="en-US" dirty="0"/>
              <a:t> personal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Energibranschen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arbetslösa</a:t>
            </a:r>
            <a:r>
              <a:rPr lang="en-US" dirty="0"/>
              <a:t> </a:t>
            </a:r>
            <a:r>
              <a:rPr lang="en-US" dirty="0" err="1"/>
              <a:t>utrikesfödda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/>
              <a:t>Ofta</a:t>
            </a:r>
            <a:r>
              <a:rPr lang="en-US" dirty="0"/>
              <a:t> </a:t>
            </a:r>
            <a:r>
              <a:rPr lang="en-US" dirty="0" err="1"/>
              <a:t>högutbildade</a:t>
            </a:r>
            <a:r>
              <a:rPr lang="en-US" dirty="0"/>
              <a:t> men </a:t>
            </a:r>
            <a:r>
              <a:rPr lang="en-US" dirty="0" err="1"/>
              <a:t>saknar</a:t>
            </a:r>
            <a:r>
              <a:rPr lang="en-US" dirty="0"/>
              <a:t> den </a:t>
            </a:r>
            <a:r>
              <a:rPr lang="en-US" dirty="0" err="1"/>
              <a:t>svenska</a:t>
            </a:r>
            <a:r>
              <a:rPr lang="en-US" dirty="0"/>
              <a:t> </a:t>
            </a:r>
            <a:r>
              <a:rPr lang="en-US" dirty="0" err="1"/>
              <a:t>branschkunskapen</a:t>
            </a:r>
            <a:endParaRPr lang="en-US" dirty="0"/>
          </a:p>
          <a:p>
            <a:pPr lvl="1"/>
            <a:r>
              <a:rPr lang="en-US" dirty="0" err="1"/>
              <a:t>Förkunskapskrav</a:t>
            </a:r>
            <a:r>
              <a:rPr lang="en-US" dirty="0"/>
              <a:t>: BSc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något</a:t>
            </a:r>
            <a:r>
              <a:rPr lang="en-US" dirty="0"/>
              <a:t> </a:t>
            </a:r>
            <a:r>
              <a:rPr lang="en-US" dirty="0" err="1"/>
              <a:t>energirelaterat</a:t>
            </a:r>
            <a:r>
              <a:rPr lang="en-US" dirty="0"/>
              <a:t> </a:t>
            </a:r>
            <a:r>
              <a:rPr lang="en-US" dirty="0" err="1"/>
              <a:t>område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/>
              <a:t>Arbetsförmedlingen</a:t>
            </a:r>
            <a:r>
              <a:rPr lang="en-US" dirty="0"/>
              <a:t> bad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ordna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utbildningar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Snabbspår</a:t>
            </a:r>
            <a:r>
              <a:rPr lang="en-US" dirty="0"/>
              <a:t> </a:t>
            </a:r>
            <a:r>
              <a:rPr lang="en-US" dirty="0" err="1"/>
              <a:t>Energiteknik</a:t>
            </a:r>
            <a:endParaRPr lang="en-US" dirty="0"/>
          </a:p>
          <a:p>
            <a:pPr lvl="1"/>
            <a:r>
              <a:rPr lang="en-US" dirty="0" err="1"/>
              <a:t>Snabbspår</a:t>
            </a:r>
            <a:r>
              <a:rPr lang="en-US" dirty="0"/>
              <a:t> </a:t>
            </a:r>
            <a:r>
              <a:rPr lang="en-US" dirty="0" err="1"/>
              <a:t>Elkraftteknik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/>
              <a:t>Energiföretagen</a:t>
            </a:r>
            <a:r>
              <a:rPr lang="en-US" dirty="0"/>
              <a:t> </a:t>
            </a:r>
            <a:r>
              <a:rPr lang="en-US" dirty="0" err="1"/>
              <a:t>stöttar</a:t>
            </a:r>
            <a:r>
              <a:rPr lang="en-US" dirty="0"/>
              <a:t> med </a:t>
            </a:r>
            <a:r>
              <a:rPr lang="en-US" dirty="0" err="1"/>
              <a:t>mentorer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Bakgrund</a:t>
            </a:r>
            <a:endParaRPr lang="en-US" dirty="0"/>
          </a:p>
        </p:txBody>
      </p:sp>
      <p:pic>
        <p:nvPicPr>
          <p:cNvPr id="4098" name="Picture 2" descr="https://cdn.svenskalag.se/teamdata/images/11356/227887/Utbildning_730.jpg?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8527"/>
            <a:ext cx="3472929" cy="26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err="1"/>
              <a:t>Programmen</a:t>
            </a:r>
            <a:endParaRPr lang="en-US" dirty="0"/>
          </a:p>
          <a:p>
            <a:pPr lvl="1"/>
            <a:r>
              <a:rPr lang="en-US" dirty="0" err="1"/>
              <a:t>omfattar</a:t>
            </a:r>
            <a:r>
              <a:rPr lang="en-US" dirty="0"/>
              <a:t> </a:t>
            </a:r>
            <a:r>
              <a:rPr lang="en-US" dirty="0" err="1"/>
              <a:t>drygt</a:t>
            </a:r>
            <a:r>
              <a:rPr lang="en-US" dirty="0"/>
              <a:t> 20 </a:t>
            </a:r>
            <a:r>
              <a:rPr lang="en-US" dirty="0" err="1"/>
              <a:t>veckors</a:t>
            </a:r>
            <a:r>
              <a:rPr lang="en-US" dirty="0"/>
              <a:t> </a:t>
            </a:r>
            <a:r>
              <a:rPr lang="en-US" dirty="0" err="1"/>
              <a:t>heltidsstudier</a:t>
            </a:r>
            <a:endParaRPr lang="en-US" dirty="0"/>
          </a:p>
          <a:p>
            <a:pPr lvl="1"/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inslag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arbetsmiljö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jämställdhet</a:t>
            </a:r>
            <a:endParaRPr lang="en-US" dirty="0"/>
          </a:p>
          <a:p>
            <a:pPr lvl="1"/>
            <a:r>
              <a:rPr lang="en-US" dirty="0" err="1"/>
              <a:t>innefattar</a:t>
            </a:r>
            <a:r>
              <a:rPr lang="en-US" dirty="0"/>
              <a:t> </a:t>
            </a:r>
            <a:r>
              <a:rPr lang="en-US" dirty="0" err="1"/>
              <a:t>övningsuppgifter</a:t>
            </a:r>
            <a:endParaRPr lang="en-US" dirty="0"/>
          </a:p>
          <a:p>
            <a:pPr lvl="1"/>
            <a:r>
              <a:rPr lang="en-US" dirty="0" err="1"/>
              <a:t>examinerar</a:t>
            </a:r>
            <a:r>
              <a:rPr lang="en-US" dirty="0"/>
              <a:t> </a:t>
            </a:r>
            <a:r>
              <a:rPr lang="en-US" dirty="0" err="1"/>
              <a:t>fackkunskapen</a:t>
            </a:r>
            <a:r>
              <a:rPr lang="en-US" dirty="0"/>
              <a:t> men </a:t>
            </a:r>
            <a:r>
              <a:rPr lang="en-US" dirty="0" err="1"/>
              <a:t>kräver</a:t>
            </a:r>
            <a:r>
              <a:rPr lang="en-US" dirty="0"/>
              <a:t> </a:t>
            </a:r>
            <a:r>
              <a:rPr lang="en-US" dirty="0" err="1"/>
              <a:t>språklig</a:t>
            </a:r>
            <a:r>
              <a:rPr lang="en-US" dirty="0"/>
              <a:t> </a:t>
            </a:r>
            <a:r>
              <a:rPr lang="en-US" dirty="0" err="1"/>
              <a:t>färdighet</a:t>
            </a:r>
            <a:endParaRPr lang="en-US" dirty="0"/>
          </a:p>
          <a:p>
            <a:pPr lvl="1"/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svenska</a:t>
            </a:r>
            <a:endParaRPr lang="en-US" dirty="0"/>
          </a:p>
          <a:p>
            <a:pPr lvl="1"/>
            <a:r>
              <a:rPr lang="en-US" dirty="0" err="1"/>
              <a:t>sänds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distans</a:t>
            </a:r>
            <a:r>
              <a:rPr lang="en-US" dirty="0"/>
              <a:t> via Zoom</a:t>
            </a:r>
          </a:p>
          <a:p>
            <a:pPr>
              <a:spcBef>
                <a:spcPts val="1800"/>
              </a:spcBef>
            </a:pPr>
            <a:r>
              <a:rPr lang="en-US" dirty="0" err="1"/>
              <a:t>Föreläsningar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ämnesområdet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/>
              <a:t>Diskussioner</a:t>
            </a:r>
            <a:r>
              <a:rPr lang="en-US" dirty="0"/>
              <a:t> om </a:t>
            </a:r>
            <a:r>
              <a:rPr lang="en-US" dirty="0" err="1"/>
              <a:t>likheter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skillnader</a:t>
            </a:r>
            <a:r>
              <a:rPr lang="en-US" dirty="0"/>
              <a:t> </a:t>
            </a:r>
            <a:r>
              <a:rPr lang="en-US" dirty="0" err="1"/>
              <a:t>jämfört</a:t>
            </a:r>
            <a:r>
              <a:rPr lang="en-US" dirty="0"/>
              <a:t> med </a:t>
            </a:r>
            <a:r>
              <a:rPr lang="en-US" dirty="0" err="1"/>
              <a:t>hemlandet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/>
              <a:t>Deltagarna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intresserade</a:t>
            </a:r>
            <a:r>
              <a:rPr lang="en-US" dirty="0"/>
              <a:t>, </a:t>
            </a:r>
            <a:r>
              <a:rPr lang="en-US" dirty="0" err="1"/>
              <a:t>aktiva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erfarna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Genomförande</a:t>
            </a:r>
            <a:endParaRPr lang="en-US" dirty="0"/>
          </a:p>
        </p:txBody>
      </p:sp>
      <p:pic>
        <p:nvPicPr>
          <p:cNvPr id="5122" name="Picture 2" descr="https://www.markletic.com/wp-content/uploads/2020/06/How-to-use-Zoom-as-Virtual-Roundtable-Platform-350x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84" y="4725144"/>
            <a:ext cx="2694085" cy="15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 indent="0">
              <a:spcBef>
                <a:spcPts val="1800"/>
              </a:spcBef>
              <a:buNone/>
            </a:pPr>
            <a:r>
              <a:rPr lang="en-US" dirty="0" err="1"/>
              <a:t>Fyra</a:t>
            </a:r>
            <a:r>
              <a:rPr lang="en-US" dirty="0"/>
              <a:t> </a:t>
            </a:r>
            <a:r>
              <a:rPr lang="en-US" dirty="0" err="1"/>
              <a:t>kurser</a:t>
            </a:r>
            <a:r>
              <a:rPr lang="en-US" dirty="0"/>
              <a:t>:</a:t>
            </a:r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sv-SE" dirty="0"/>
              <a:t>Förbränning och introduktion till det svenska energisystemet</a:t>
            </a:r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sv-SE" dirty="0"/>
              <a:t>Energitekniska anläggningar</a:t>
            </a:r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sv-SE" dirty="0"/>
              <a:t>Värme- och ventilationsteknik</a:t>
            </a:r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sv-SE" dirty="0"/>
              <a:t>Arbetsmiljö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Energiteknik</a:t>
            </a:r>
            <a:endParaRPr lang="en-US" dirty="0"/>
          </a:p>
        </p:txBody>
      </p:sp>
      <p:pic>
        <p:nvPicPr>
          <p:cNvPr id="6146" name="Picture 2" descr="https://upload.wikimedia.org/wikipedia/commons/thumb/3/3c/Et_baal.jpg/280px-Et_ba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2" y="3933056"/>
            <a:ext cx="1619672" cy="21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ILER BASICS AND TYPES OF BOILERS, WATER TUBE BOILER AND FIRE TUBE BOI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59" y="3950176"/>
            <a:ext cx="3330046" cy="21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arecodirect.se/media/2289/kanaler02.jpg?width=848&amp;height=309&amp;center=0.5,0.5&amp;mode=cro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r="27367"/>
          <a:stretch/>
        </p:blipFill>
        <p:spPr bwMode="auto">
          <a:xfrm>
            <a:off x="5652120" y="3973904"/>
            <a:ext cx="3287940" cy="21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 indent="0">
              <a:spcBef>
                <a:spcPts val="1800"/>
              </a:spcBef>
              <a:buNone/>
            </a:pPr>
            <a:r>
              <a:rPr lang="en-US" dirty="0" err="1"/>
              <a:t>Sju</a:t>
            </a:r>
            <a:r>
              <a:rPr lang="en-US" dirty="0"/>
              <a:t> </a:t>
            </a:r>
            <a:r>
              <a:rPr lang="en-US" dirty="0" err="1"/>
              <a:t>kurser</a:t>
            </a:r>
            <a:r>
              <a:rPr lang="en-US" dirty="0"/>
              <a:t>:</a:t>
            </a:r>
          </a:p>
          <a:p>
            <a:pPr>
              <a:spcBef>
                <a:spcPts val="1800"/>
              </a:spcBef>
            </a:pPr>
            <a:r>
              <a:rPr lang="sv-SE" dirty="0"/>
              <a:t>Inledning elkraftteknik</a:t>
            </a:r>
          </a:p>
          <a:p>
            <a:pPr>
              <a:spcBef>
                <a:spcPts val="1800"/>
              </a:spcBef>
            </a:pPr>
            <a:r>
              <a:rPr lang="sv-SE" dirty="0"/>
              <a:t>Jämställdhet och arbetsmiljö</a:t>
            </a:r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sv-SE" dirty="0" err="1"/>
              <a:t>Elkretsteori</a:t>
            </a:r>
            <a:r>
              <a:rPr lang="sv-SE" dirty="0"/>
              <a:t> för elkraft</a:t>
            </a:r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sv-SE" dirty="0"/>
              <a:t>Eldistribution</a:t>
            </a:r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en-US" dirty="0" err="1"/>
              <a:t>Elsäkerhet</a:t>
            </a:r>
            <a:endParaRPr lang="en-US" dirty="0"/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en-US" dirty="0" err="1"/>
              <a:t>Elkvalitet</a:t>
            </a:r>
            <a:endParaRPr lang="en-US" dirty="0"/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en-US" dirty="0" err="1"/>
              <a:t>Elmarknaden</a:t>
            </a:r>
            <a:endParaRPr lang="en-US" dirty="0"/>
          </a:p>
          <a:p>
            <a:pPr marL="0" lvl="1" indent="-324000">
              <a:spcBef>
                <a:spcPts val="1800"/>
              </a:spcBef>
              <a:buFont typeface="Wingdings" pitchFamily="2" charset="2"/>
              <a:buChar char="Ø"/>
            </a:pPr>
            <a:r>
              <a:rPr lang="en-US" dirty="0" err="1"/>
              <a:t>Elkraftöverföring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Elkraftteknik</a:t>
            </a:r>
            <a:endParaRPr lang="en-US" dirty="0"/>
          </a:p>
        </p:txBody>
      </p:sp>
      <p:pic>
        <p:nvPicPr>
          <p:cNvPr id="7170" name="Picture 2" descr="grå, metalltråd ställning, elektricitet, energi, högspänning, kraftledningar, kabel-, elpylon, bränsle och kraftproduktion, strömförsörjning, kraftledning, teknologi, förbindelse, himmel, lågvinkelvy, natur, hög - hög, inget folk, högspänningsskylt, komplexitet, torn, utomhus, arkitektur, på rad, metall, elektriskt nät, elektrisk utrustning, elektrisk komponent, balk, 4K, CC0, offentligt domän, royaltyf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2016224" cy="13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c-supp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28" y="2045526"/>
            <a:ext cx="2008552" cy="13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wer Quality - Comsys – Perfecting Po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28" y="3509689"/>
            <a:ext cx="2008552" cy="11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tock Market Chart-vektorgrafik och fler bilder på Prislapp - i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2016224" cy="15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2033635" y="4581128"/>
            <a:ext cx="64628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 err="1">
                <a:solidFill>
                  <a:srgbClr val="002060"/>
                </a:solidFill>
              </a:rPr>
              <a:t>Namn</a:t>
            </a:r>
            <a:r>
              <a:rPr lang="en-US" dirty="0">
                <a:solidFill>
                  <a:srgbClr val="002060"/>
                </a:solidFill>
              </a:rPr>
              <a:t>:	Erik </a:t>
            </a:r>
            <a:r>
              <a:rPr lang="en-US" dirty="0" err="1">
                <a:solidFill>
                  <a:srgbClr val="002060"/>
                </a:solidFill>
              </a:rPr>
              <a:t>Elfgren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Tel</a:t>
            </a:r>
            <a:r>
              <a:rPr lang="en-US" dirty="0">
                <a:solidFill>
                  <a:srgbClr val="002060"/>
                </a:solidFill>
              </a:rPr>
              <a:t>:		0920-492056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Web:	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http://www.ltu.se/staff/e/elf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Email: 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Erik.Elfgren@ltu.se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494" y="4581128"/>
            <a:ext cx="1345387" cy="1720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94009" y="2204864"/>
            <a:ext cx="1955984" cy="21236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4400" b="1" kern="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Tack!</a:t>
            </a:r>
          </a:p>
          <a:p>
            <a:pPr algn="ctr"/>
            <a:endParaRPr lang="sv-SE" sz="4400" b="1" kern="0" dirty="0" smtClean="0"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ctr"/>
            <a:r>
              <a:rPr lang="sv-SE" sz="4400" b="1" kern="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Frågor</a:t>
            </a:r>
            <a:r>
              <a:rPr lang="sv-SE" sz="4400" b="1" kern="0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65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20811</TotalTime>
  <Words>400</Words>
  <Application>Microsoft Office PowerPoint</Application>
  <PresentationFormat>On-screen Show (4:3)</PresentationFormat>
  <Paragraphs>108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Agenda</vt:lpstr>
      <vt:lpstr>Introduktion</vt:lpstr>
      <vt:lpstr>Bakgrund</vt:lpstr>
      <vt:lpstr>Genomförande</vt:lpstr>
      <vt:lpstr>Energiteknik</vt:lpstr>
      <vt:lpstr>Elkraftteknik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elf</dc:creator>
  <cp:lastModifiedBy>Erik Elfgren</cp:lastModifiedBy>
  <cp:revision>599</cp:revision>
  <dcterms:created xsi:type="dcterms:W3CDTF">2012-10-30T17:40:54Z</dcterms:created>
  <dcterms:modified xsi:type="dcterms:W3CDTF">2021-10-19T07:13:11Z</dcterms:modified>
</cp:coreProperties>
</file>